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307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306" r:id="rId23"/>
    <p:sldId id="282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66"/>
    <a:srgbClr val="FF3300"/>
    <a:srgbClr val="FFFF99"/>
    <a:srgbClr val="FF99CC"/>
    <a:srgbClr val="0000FF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4661" autoAdjust="0"/>
  </p:normalViewPr>
  <p:slideViewPr>
    <p:cSldViewPr>
      <p:cViewPr varScale="1">
        <p:scale>
          <a:sx n="74" d="100"/>
          <a:sy n="74" d="100"/>
        </p:scale>
        <p:origin x="-33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35A50A05-FB99-431D-A6DB-D9B3EB86ABF8}" type="datetimeFigureOut">
              <a:rPr lang="zh-TW" altLang="en-US"/>
              <a:pPr>
                <a:defRPr/>
              </a:pPr>
              <a:t>2015/3/30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86" tIns="45743" rIns="91486" bIns="45743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4C5CF14A-5BBF-4609-8D6A-DDBF1A9600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562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5125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5988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 smtClean="0"/>
            </a:lvl1pPr>
          </a:lstStyle>
          <a:p>
            <a:pPr>
              <a:defRPr/>
            </a:pPr>
            <a:fld id="{B19519C2-30BD-403E-BC77-534E2B48B8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3374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AA1A58-73F7-49CE-B5FF-674372489F25}" type="slidenum">
              <a:rPr lang="en-US" altLang="zh-TW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zh-TW" smtClean="0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5838" y="9440646"/>
            <a:ext cx="2949787" cy="4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FD19FC-10CD-4114-81A7-E1E9948206FB}" type="slidenum">
              <a:rPr lang="en-US" altLang="zh-TW"/>
              <a:pPr algn="r" eaLnBrk="1" hangingPunct="1"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TW" smtClean="0"/>
              <a:t>1</a:t>
            </a:r>
            <a:endParaRPr lang="zh-TW" altLang="en-US" smtClean="0"/>
          </a:p>
        </p:txBody>
      </p:sp>
      <p:sp>
        <p:nvSpPr>
          <p:cNvPr id="440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9300" indent="-28733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54113" indent="-231775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16075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78038" indent="-230188" defTabSz="920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352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924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496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906838" indent="-230188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78D3E79-F121-4C3C-A26D-DC8D309EB001}" type="slidenum">
              <a:rPr lang="en-US" altLang="zh-TW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TW" smtClean="0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 shadeToTitle="1">
        <a:gradFill rotWithShape="0">
          <a:gsLst>
            <a:gs pos="0">
              <a:schemeClr val="bg1"/>
            </a:gs>
            <a:gs pos="100000">
              <a:srgbClr val="FFCC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-INER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949950"/>
            <a:ext cx="863600" cy="609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132138" y="6140450"/>
            <a:ext cx="3740150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000" b="1" smtClean="0">
                <a:solidFill>
                  <a:srgbClr val="0066FF"/>
                </a:solidFill>
                <a:ea typeface="標楷體" pitchFamily="65" charset="-120"/>
              </a:rPr>
              <a:t>行政院原子能委員會核能研究所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>
            <a:lvl1pPr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08500"/>
            <a:ext cx="6400800" cy="1031875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4A2B48C-94F8-4A4C-A844-4D9B5EBF72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9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4D5B0-F346-4120-A33B-7BD5E87CC7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321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62750" y="188913"/>
            <a:ext cx="2057400" cy="59372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90550" y="188913"/>
            <a:ext cx="6019800" cy="59372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9A0C-0B66-4CD8-BFB0-73018E75C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7188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590550" y="188913"/>
            <a:ext cx="8229600" cy="593725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E608D-8001-47ED-BA36-D367000E22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0157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9838" y="188913"/>
            <a:ext cx="7077075" cy="936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590550" y="1341438"/>
            <a:ext cx="8229600" cy="4784725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48DF-7ABA-4311-8A05-BEB80DADC6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0755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9838" y="188913"/>
            <a:ext cx="7077075" cy="9366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590550" y="1341438"/>
            <a:ext cx="4038600" cy="4784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1550" y="1341438"/>
            <a:ext cx="4038600" cy="47847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50F3F-19A8-4A1F-A6EB-5E4C705B60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027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D9CF-A4E6-40B5-A7F4-DBFB085BB5F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77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42290-34C2-4B2E-9F6F-A1D70B4128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9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9055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155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4CE62-8EB1-402A-B086-4CC64D2854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31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C9CC-5EE7-43C3-A699-717FE654C9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221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29798-5718-4A7F-A442-36EDF6A8C6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884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ECD70-FAF1-4047-8A2C-96177B54E7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83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EFFEE-F1DB-4AB8-A6D9-A423F7E3B4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896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6379-D636-490F-9FE2-A32B7A024C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12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chemeClr val="bg1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9838" y="188913"/>
            <a:ext cx="7077075" cy="9366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0550" y="1341438"/>
            <a:ext cx="82296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9563" y="6453188"/>
            <a:ext cx="21336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4BF537-EE13-4B3E-ADDF-B18C0F8426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07950" y="1125538"/>
            <a:ext cx="896461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07950" y="6308725"/>
            <a:ext cx="8964613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33" name="Picture 9" descr="C-INERC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935038" cy="660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26988" y="6524625"/>
            <a:ext cx="2673350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1400" b="1" smtClean="0">
                <a:solidFill>
                  <a:srgbClr val="0066FF"/>
                </a:solidFill>
                <a:ea typeface="標楷體" pitchFamily="65" charset="-120"/>
              </a:rPr>
              <a:t>行政院原子能委員會核能研究所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3600" b="1">
          <a:solidFill>
            <a:srgbClr val="006666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Word_Document2.docx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8.emf"/><Relationship Id="rId4" Type="http://schemas.openxmlformats.org/officeDocument/2006/relationships/oleObject" Target="../embeddings/Microsoft_Word_97_-_2003_Document1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slide" Target="slide30.xml"/><Relationship Id="rId5" Type="http://schemas.openxmlformats.org/officeDocument/2006/relationships/slide" Target="slide23.x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084763"/>
            <a:ext cx="7994650" cy="960437"/>
          </a:xfrm>
        </p:spPr>
        <p:txBody>
          <a:bodyPr/>
          <a:lstStyle/>
          <a:p>
            <a:pPr algn="l" eaLnBrk="1" hangingPunct="1">
              <a:lnSpc>
                <a:spcPct val="105000"/>
              </a:lnSpc>
              <a:tabLst>
                <a:tab pos="0" algn="l"/>
                <a:tab pos="982663" algn="l"/>
                <a:tab pos="13430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zh-TW" altLang="en-US" sz="2800" b="1" spc="300" dirty="0" smtClean="0">
                <a:solidFill>
                  <a:schemeClr val="accent6">
                    <a:lumMod val="75000"/>
                  </a:schemeClr>
                </a:solidFill>
              </a:rPr>
              <a:t>秘書室文書</a:t>
            </a:r>
            <a:r>
              <a:rPr lang="zh-TW" altLang="en-US" sz="2800" b="1" spc="300" dirty="0" smtClean="0">
                <a:solidFill>
                  <a:schemeClr val="accent6">
                    <a:lumMod val="75000"/>
                  </a:schemeClr>
                </a:solidFill>
              </a:rPr>
              <a:t>科</a:t>
            </a:r>
            <a:endParaRPr lang="en-US" altLang="zh-TW" sz="2800" b="1" spc="3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 eaLnBrk="1" hangingPunct="1">
              <a:lnSpc>
                <a:spcPct val="105000"/>
              </a:lnSpc>
              <a:tabLst>
                <a:tab pos="0" algn="l"/>
                <a:tab pos="982663" algn="l"/>
                <a:tab pos="1343025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altLang="zh-TW" sz="1000" b="1" dirty="0" smtClean="0">
              <a:latin typeface="Times New Roman" pitchFamily="18" charset="0"/>
            </a:endParaRPr>
          </a:p>
        </p:txBody>
      </p:sp>
      <p:sp>
        <p:nvSpPr>
          <p:cNvPr id="5123" name="標題 5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991475" cy="1655763"/>
          </a:xfrm>
          <a:gradFill rotWithShape="1">
            <a:gsLst>
              <a:gs pos="0">
                <a:srgbClr val="BEF397"/>
              </a:gs>
              <a:gs pos="32001">
                <a:srgbClr val="D5F6C0"/>
              </a:gs>
              <a:gs pos="100000">
                <a:srgbClr val="EAFAE0"/>
              </a:gs>
            </a:gsLst>
            <a:lin ang="13500000" scaled="1"/>
          </a:gra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4800" dirty="0" smtClean="0"/>
              <a:t>公文線上簽核系統及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zh-TW" altLang="en-US" sz="4800" dirty="0" smtClean="0"/>
              <a:t>公文格式使用說明</a:t>
            </a:r>
          </a:p>
        </p:txBody>
      </p:sp>
      <p:sp>
        <p:nvSpPr>
          <p:cNvPr id="5" name="標題 5"/>
          <p:cNvSpPr txBox="1">
            <a:spLocks/>
          </p:cNvSpPr>
          <p:nvPr/>
        </p:nvSpPr>
        <p:spPr bwMode="auto">
          <a:xfrm>
            <a:off x="830263" y="981075"/>
            <a:ext cx="83137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7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4800" kern="0" dirty="0" smtClean="0"/>
              <a:t>104</a:t>
            </a:r>
            <a:r>
              <a:rPr lang="zh-TW" altLang="en-US" sz="4800" kern="0" dirty="0" smtClean="0"/>
              <a:t>年新進人員講習</a:t>
            </a:r>
            <a:r>
              <a:rPr lang="en-US" altLang="zh-TW" sz="4800" kern="0" dirty="0" smtClean="0"/>
              <a:t/>
            </a:r>
            <a:br>
              <a:rPr lang="en-US" altLang="zh-TW" sz="4800" kern="0" dirty="0" smtClean="0"/>
            </a:br>
            <a:endParaRPr lang="zh-TW" altLang="en-US" sz="4800" kern="0" dirty="0" smtClean="0"/>
          </a:p>
        </p:txBody>
      </p:sp>
      <p:sp>
        <p:nvSpPr>
          <p:cNvPr id="2" name="文字方塊 1"/>
          <p:cNvSpPr txBox="1"/>
          <p:nvPr/>
        </p:nvSpPr>
        <p:spPr>
          <a:xfrm>
            <a:off x="3131840" y="414908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/>
              <a:t>104</a:t>
            </a:r>
            <a:r>
              <a:rPr lang="zh-TW" altLang="en-US" sz="4000" dirty="0" smtClean="0"/>
              <a:t>年</a:t>
            </a:r>
            <a:r>
              <a:rPr lang="en-US" altLang="zh-TW" sz="4000" dirty="0" smtClean="0"/>
              <a:t> 4</a:t>
            </a:r>
            <a:r>
              <a:rPr lang="zh-TW" altLang="en-US" sz="4000" dirty="0" smtClean="0"/>
              <a:t>月</a:t>
            </a:r>
            <a:r>
              <a:rPr lang="en-US" altLang="zh-TW" sz="4000" dirty="0" smtClean="0"/>
              <a:t>1</a:t>
            </a:r>
            <a:r>
              <a:rPr lang="zh-TW" altLang="en-US" sz="4000" dirty="0" smtClean="0"/>
              <a:t>日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07200806"/>
      </p:ext>
    </p:extLst>
  </p:cSld>
  <p:clrMapOvr>
    <a:masterClrMapping/>
  </p:clrMapOvr>
  <p:transition advTm="99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/>
              <a:t>一、系統簡介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介面 </a:t>
            </a:r>
          </a:p>
        </p:txBody>
      </p:sp>
      <p:pic>
        <p:nvPicPr>
          <p:cNvPr id="13315" name="內容版面配置區 5" descr="2012-09-06_103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28775"/>
            <a:ext cx="9051925" cy="37496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182314-09C5-424C-84BD-428106928780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sp>
        <p:nvSpPr>
          <p:cNvPr id="7" name="圓角矩形 6"/>
          <p:cNvSpPr/>
          <p:nvPr/>
        </p:nvSpPr>
        <p:spPr bwMode="auto">
          <a:xfrm>
            <a:off x="4716463" y="1706563"/>
            <a:ext cx="4103687" cy="714375"/>
          </a:xfrm>
          <a:prstGeom prst="roundRect">
            <a:avLst/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6300788" y="1052513"/>
            <a:ext cx="1655762" cy="434975"/>
          </a:xfrm>
          <a:prstGeom prst="wedgeRoundRectCallout">
            <a:avLst>
              <a:gd name="adj1" fmla="val 1753"/>
              <a:gd name="adj2" fmla="val 121122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常用功能區</a:t>
            </a:r>
          </a:p>
        </p:txBody>
      </p:sp>
      <p:sp>
        <p:nvSpPr>
          <p:cNvPr id="9" name="圓角矩形 8"/>
          <p:cNvSpPr/>
          <p:nvPr/>
        </p:nvSpPr>
        <p:spPr bwMode="auto">
          <a:xfrm>
            <a:off x="34925" y="2565400"/>
            <a:ext cx="1368425" cy="2447925"/>
          </a:xfrm>
          <a:prstGeom prst="roundRect">
            <a:avLst>
              <a:gd name="adj" fmla="val 6524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179388" y="1844675"/>
            <a:ext cx="1658937" cy="431800"/>
          </a:xfrm>
          <a:prstGeom prst="wedgeRoundRectCallout">
            <a:avLst>
              <a:gd name="adj1" fmla="val -575"/>
              <a:gd name="adj2" fmla="val 14605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功能選單區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1476375" y="2555875"/>
            <a:ext cx="7343775" cy="2386013"/>
          </a:xfrm>
          <a:prstGeom prst="roundRect">
            <a:avLst>
              <a:gd name="adj" fmla="val 4161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7019925" y="5084763"/>
            <a:ext cx="1800225" cy="360362"/>
          </a:xfrm>
          <a:prstGeom prst="wedgeRoundRectCallout">
            <a:avLst>
              <a:gd name="adj1" fmla="val -44741"/>
              <a:gd name="adj2" fmla="val -117917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主要作業區</a:t>
            </a:r>
          </a:p>
        </p:txBody>
      </p:sp>
      <p:sp>
        <p:nvSpPr>
          <p:cNvPr id="13" name="圓角矩形 12"/>
          <p:cNvSpPr/>
          <p:nvPr/>
        </p:nvSpPr>
        <p:spPr bwMode="auto">
          <a:xfrm rot="10800000" flipV="1">
            <a:off x="34925" y="5084763"/>
            <a:ext cx="4968875" cy="357187"/>
          </a:xfrm>
          <a:prstGeom prst="roundRect">
            <a:avLst>
              <a:gd name="adj" fmla="val 6524"/>
            </a:avLst>
          </a:prstGeom>
          <a:noFill/>
          <a:ln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>
              <a:solidFill>
                <a:srgbClr val="00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4284663" y="5732463"/>
            <a:ext cx="1655762" cy="360362"/>
          </a:xfrm>
          <a:prstGeom prst="wedgeRoundRectCallout">
            <a:avLst>
              <a:gd name="adj1" fmla="val -44059"/>
              <a:gd name="adj2" fmla="val -124580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FF0000"/>
                </a:solidFill>
              </a:rPr>
              <a:t>公文檢視區</a:t>
            </a:r>
          </a:p>
        </p:txBody>
      </p:sp>
    </p:spTree>
    <p:extLst>
      <p:ext uri="{BB962C8B-B14F-4D97-AF65-F5344CB8AC3E}">
        <p14:creationId xmlns:p14="http://schemas.microsoft.com/office/powerpoint/2010/main" val="22856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1403648" y="55015"/>
            <a:ext cx="7344816" cy="762000"/>
          </a:xfrm>
        </p:spPr>
        <p:txBody>
          <a:bodyPr/>
          <a:lstStyle/>
          <a:p>
            <a:pPr algn="l"/>
            <a:r>
              <a:rPr lang="zh-TW" altLang="en-US" sz="4000" dirty="0"/>
              <a:t>二</a:t>
            </a:r>
            <a:r>
              <a:rPr lang="zh-TW" altLang="en-US" sz="4000" dirty="0" smtClean="0"/>
              <a:t>、系統</a:t>
            </a:r>
            <a:r>
              <a:rPr lang="zh-TW" altLang="en-US" sz="4000" dirty="0"/>
              <a:t>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創簽稿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請於首頁點選右上方</a:t>
            </a:r>
            <a:r>
              <a:rPr lang="en-US" altLang="zh-TW" dirty="0">
                <a:solidFill>
                  <a:srgbClr val="FF0000"/>
                </a:solidFill>
              </a:rPr>
              <a:t>【</a:t>
            </a:r>
            <a:r>
              <a:rPr lang="zh-TW" altLang="en-US" dirty="0" smtClean="0">
                <a:solidFill>
                  <a:srgbClr val="FF0000"/>
                </a:solidFill>
              </a:rPr>
              <a:t>創簽</a:t>
            </a:r>
            <a:r>
              <a:rPr lang="en-US" altLang="zh-TW" dirty="0" smtClean="0">
                <a:solidFill>
                  <a:srgbClr val="FF0000"/>
                </a:solidFill>
              </a:rPr>
              <a:t>/</a:t>
            </a:r>
            <a:r>
              <a:rPr lang="zh-TW" altLang="en-US" dirty="0" smtClean="0">
                <a:solidFill>
                  <a:srgbClr val="FF0000"/>
                </a:solidFill>
              </a:rPr>
              <a:t>創稿</a:t>
            </a:r>
            <a:r>
              <a:rPr lang="en-US" altLang="zh-TW" dirty="0">
                <a:solidFill>
                  <a:srgbClr val="FF0000"/>
                </a:solidFill>
              </a:rPr>
              <a:t>】</a:t>
            </a:r>
            <a:r>
              <a:rPr lang="zh-TW" altLang="en-US" dirty="0" smtClean="0"/>
              <a:t>按鈕開啟公文製作軟體，進行公文繕打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8F1C6E-0B6A-4517-BB2F-1A910F686343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17413" name="圖片 4" descr="2012-09-17_1118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89646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64163" y="2420938"/>
            <a:ext cx="576262" cy="576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5651500" y="3284538"/>
            <a:ext cx="2449513" cy="433387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創簽</a:t>
            </a:r>
            <a:r>
              <a:rPr lang="en-US" altLang="zh-TW" sz="2000" dirty="0"/>
              <a:t>/</a:t>
            </a:r>
            <a:r>
              <a:rPr lang="zh-TW" altLang="en-US" sz="2000" dirty="0"/>
              <a:t>創搞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530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4000" dirty="0" smtClean="0"/>
              <a:t>二、</a:t>
            </a:r>
            <a:r>
              <a:rPr lang="zh-TW" altLang="en-US" sz="4000" dirty="0"/>
              <a:t>系統簡介</a:t>
            </a:r>
            <a:r>
              <a:rPr lang="en-US" altLang="zh-TW" sz="4000" dirty="0"/>
              <a:t>-</a:t>
            </a:r>
            <a:r>
              <a:rPr lang="zh-TW" altLang="en-US" sz="4000" dirty="0"/>
              <a:t>創簽稿</a:t>
            </a:r>
            <a:endParaRPr lang="zh-TW" altLang="en-US" sz="4000" dirty="0" smtClean="0"/>
          </a:p>
        </p:txBody>
      </p:sp>
      <p:sp>
        <p:nvSpPr>
          <p:cNvPr id="18435" name="內容版面配置區 2"/>
          <p:cNvSpPr>
            <a:spLocks noGrp="1"/>
          </p:cNvSpPr>
          <p:nvPr>
            <p:ph idx="1"/>
          </p:nvPr>
        </p:nvSpPr>
        <p:spPr>
          <a:xfrm>
            <a:off x="563563" y="1025016"/>
            <a:ext cx="8382000" cy="5250880"/>
          </a:xfrm>
        </p:spPr>
        <p:txBody>
          <a:bodyPr/>
          <a:lstStyle/>
          <a:p>
            <a:r>
              <a:rPr lang="zh-TW" altLang="en-US" sz="2800" dirty="0" smtClean="0"/>
              <a:t>選擇公文格式，點選</a:t>
            </a:r>
            <a:r>
              <a:rPr lang="en-US" altLang="zh-TW" sz="2800" dirty="0" smtClean="0"/>
              <a:t>【</a:t>
            </a:r>
            <a:r>
              <a:rPr lang="zh-TW" altLang="en-US" sz="2800" dirty="0" smtClean="0"/>
              <a:t>確定</a:t>
            </a:r>
            <a:r>
              <a:rPr lang="en-US" altLang="zh-TW" sz="2800" dirty="0" smtClean="0"/>
              <a:t>】</a:t>
            </a:r>
            <a:r>
              <a:rPr lang="zh-TW" altLang="en-US" sz="2800" dirty="0" smtClean="0"/>
              <a:t>開啟編輯畫面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C1AB6-6ED2-4438-A287-57ECE0251088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18437" name="圖片 5" descr="2012-09-17_1122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9" y="1628800"/>
            <a:ext cx="9144001" cy="476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33388" y="3343275"/>
            <a:ext cx="8642350" cy="614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5508625" y="4797425"/>
            <a:ext cx="2089150" cy="433388"/>
          </a:xfrm>
          <a:prstGeom prst="wedgeRectCallout">
            <a:avLst>
              <a:gd name="adj1" fmla="val -40930"/>
              <a:gd name="adj2" fmla="val -1312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選擇公文格式</a:t>
            </a:r>
          </a:p>
        </p:txBody>
      </p:sp>
      <p:sp>
        <p:nvSpPr>
          <p:cNvPr id="9" name="矩形 8"/>
          <p:cNvSpPr/>
          <p:nvPr/>
        </p:nvSpPr>
        <p:spPr>
          <a:xfrm>
            <a:off x="7451725" y="1773238"/>
            <a:ext cx="496888" cy="379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5508625" y="1773238"/>
            <a:ext cx="1719263" cy="433387"/>
          </a:xfrm>
          <a:prstGeom prst="wedgeRectCallout">
            <a:avLst>
              <a:gd name="adj1" fmla="val 62954"/>
              <a:gd name="adj2" fmla="val 1153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確定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33388" y="2581275"/>
            <a:ext cx="8642350" cy="250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948264" y="6151349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3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39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107554" y="116632"/>
            <a:ext cx="7077075" cy="936625"/>
          </a:xfrm>
        </p:spPr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26E478-BD86-407C-942D-2B1243C08CC9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1115616" y="908720"/>
            <a:ext cx="4248472" cy="461665"/>
          </a:xfrm>
          <a:prstGeom prst="rect">
            <a:avLst/>
          </a:prstGeom>
          <a:solidFill>
            <a:srgbClr val="FFFFCC"/>
          </a:solidFill>
          <a:ln/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公文繕打注意事項如</a:t>
            </a:r>
            <a:r>
              <a:rPr lang="zh-TW" altLang="en-US" sz="2400" dirty="0" smtClean="0">
                <a:solidFill>
                  <a:srgbClr val="FF0000"/>
                </a:solidFill>
                <a:hlinkClick r:id="rId3" action="ppaction://hlinksldjump"/>
              </a:rPr>
              <a:t>附表</a:t>
            </a:r>
            <a:r>
              <a:rPr lang="zh-TW" altLang="en-US" sz="2400" dirty="0">
                <a:solidFill>
                  <a:srgbClr val="FF0000"/>
                </a:solidFill>
                <a:hlinkClick r:id="rId3" action="ppaction://hlinksldjump"/>
              </a:rPr>
              <a:t>三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037973" y="6309320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4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61553" y="2190599"/>
            <a:ext cx="514503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內容版面配置區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93257"/>
              </p:ext>
            </p:extLst>
          </p:nvPr>
        </p:nvGraphicFramePr>
        <p:xfrm>
          <a:off x="1115616" y="1386542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5" name="文件" r:id="rId5" imgW="5271734" imgH="4340364" progId="Word.Document.12">
                  <p:embed/>
                </p:oleObj>
              </mc:Choice>
              <mc:Fallback>
                <p:oleObj name="文件" r:id="rId5" imgW="5271734" imgH="4340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5616" y="1386542"/>
                        <a:ext cx="6465888" cy="532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0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正副本受文者設定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40C45-E18F-4762-BBAC-77DE92A6AF03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9221" name="圖片 4" descr="2012-09-17_1140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4363"/>
            <a:ext cx="8964613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7" descr="2012-09-17_114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484438"/>
            <a:ext cx="88931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10244" name="內容版面配置區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784725"/>
          </a:xfrm>
        </p:spPr>
        <p:txBody>
          <a:bodyPr/>
          <a:lstStyle/>
          <a:p>
            <a:pPr eaLnBrk="1" hangingPunct="1"/>
            <a:r>
              <a:rPr lang="ar-SA" altLang="zh-TW" dirty="0" smtClean="0"/>
              <a:t>公文內容繕打完畢，</a:t>
            </a:r>
            <a:r>
              <a:rPr lang="ar-SA" altLang="zh-TW" dirty="0"/>
              <a:t>須將公文【登錄取號】</a:t>
            </a:r>
            <a:r>
              <a:rPr lang="ar-SA" altLang="zh-TW" dirty="0" smtClean="0"/>
              <a:t>，已取號的公文才會成為正式之公文並管制時效</a:t>
            </a:r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B98605-8FB7-4A8A-87CF-67296EAB5D38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10246" name="圖片 9" descr="2012-09-17_1146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652145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向下箭號 8"/>
          <p:cNvSpPr/>
          <p:nvPr/>
        </p:nvSpPr>
        <p:spPr>
          <a:xfrm rot="3082626">
            <a:off x="5980907" y="2704306"/>
            <a:ext cx="863600" cy="143986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9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設定傳送</a:t>
            </a:r>
            <a:r>
              <a:rPr lang="ar-SA" altLang="zh-TW" dirty="0" smtClean="0"/>
              <a:t>點選【瀏覽設定流程】按鈕，設定會辦、陳核、送發文、送歸檔等公文流程並執行傳送</a:t>
            </a:r>
            <a:endParaRPr lang="zh-TW" altLang="en-US" dirty="0" smtClean="0"/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5162EE-885D-431B-B0EB-7900C84733D8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11269" name="圖片 4" descr="2012-09-17_114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482850"/>
            <a:ext cx="853281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/>
              <a:t>-</a:t>
            </a:r>
            <a:r>
              <a:rPr lang="zh-TW" altLang="en-US" dirty="0"/>
              <a:t>創簽稿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0F1DB-6E52-4602-AB25-F62B9E4287CA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12292" name="內容版面配置區 6" descr="2012-09-17_1153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980728"/>
            <a:ext cx="6140450" cy="5322888"/>
          </a:xfrm>
        </p:spPr>
      </p:pic>
      <p:sp>
        <p:nvSpPr>
          <p:cNvPr id="12293" name="文字方塊 5"/>
          <p:cNvSpPr txBox="1">
            <a:spLocks noChangeArrowheads="1"/>
          </p:cNvSpPr>
          <p:nvPr/>
        </p:nvSpPr>
        <p:spPr bwMode="auto">
          <a:xfrm>
            <a:off x="6443663" y="2598738"/>
            <a:ext cx="25923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zh-TW" sz="2300" b="1">
                <a:latin typeface="Tw Cen MT" pitchFamily="34" charset="0"/>
                <a:ea typeface="微軟正黑體" pitchFamily="34" charset="-120"/>
              </a:rPr>
              <a:t>順會：</a:t>
            </a:r>
            <a:r>
              <a:rPr kumimoji="0" lang="zh-TW" altLang="zh-TW" sz="2300">
                <a:latin typeface="Tw Cen MT" pitchFamily="34" charset="0"/>
                <a:ea typeface="微軟正黑體" pitchFamily="34" charset="-120"/>
              </a:rPr>
              <a:t>依據承辦人設定之流程順序會辦公文。</a:t>
            </a:r>
          </a:p>
          <a:p>
            <a:pPr eaLnBrk="1" hangingPunct="1"/>
            <a:endParaRPr kumimoji="0" lang="en-US" altLang="zh-TW" sz="2300">
              <a:latin typeface="Tw Cen MT" pitchFamily="34" charset="0"/>
              <a:ea typeface="微軟正黑體" pitchFamily="34" charset="-120"/>
            </a:endParaRPr>
          </a:p>
          <a:p>
            <a:pPr eaLnBrk="1" hangingPunct="1"/>
            <a:r>
              <a:rPr kumimoji="0" lang="zh-TW" altLang="zh-TW" sz="2300" b="1">
                <a:latin typeface="Tw Cen MT" pitchFamily="34" charset="0"/>
                <a:ea typeface="微軟正黑體" pitchFamily="34" charset="-120"/>
              </a:rPr>
              <a:t>分會：</a:t>
            </a:r>
            <a:r>
              <a:rPr kumimoji="0" lang="zh-TW" altLang="zh-TW" sz="2300">
                <a:latin typeface="Tw Cen MT" pitchFamily="34" charset="0"/>
                <a:ea typeface="微軟正黑體" pitchFamily="34" charset="-120"/>
              </a:rPr>
              <a:t>依據承辦人設定之所有處室同時間進行會辦。</a:t>
            </a:r>
          </a:p>
          <a:p>
            <a:pPr eaLnBrk="1" hangingPunct="1"/>
            <a:endParaRPr kumimoji="0" lang="zh-TW" altLang="en-US">
              <a:latin typeface="Tw Cen MT" pitchFamily="34" charset="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21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總收文室將公文送至承辦單位，單位登記桌指定承辦人後，承辦人須至「待辦區作業」</a:t>
            </a:r>
            <a:r>
              <a:rPr lang="en-US" altLang="zh-TW" dirty="0" smtClean="0"/>
              <a:t>/『</a:t>
            </a:r>
            <a:r>
              <a:rPr lang="zh-TW" altLang="en-US" dirty="0" smtClean="0"/>
              <a:t>承</a:t>
            </a:r>
            <a:r>
              <a:rPr lang="en-US" altLang="zh-TW" dirty="0" smtClean="0"/>
              <a:t>/</a:t>
            </a:r>
            <a:r>
              <a:rPr lang="zh-TW" altLang="en-US" dirty="0" smtClean="0"/>
              <a:t>會辦待辦區</a:t>
            </a:r>
            <a:r>
              <a:rPr lang="en-US" altLang="zh-TW" dirty="0" smtClean="0"/>
              <a:t>』</a:t>
            </a:r>
            <a:r>
              <a:rPr lang="zh-TW" altLang="en-US" dirty="0" smtClean="0"/>
              <a:t>進行公文簽收簽辦操作</a:t>
            </a:r>
            <a:endParaRPr lang="en-US" altLang="zh-TW" dirty="0" smtClean="0"/>
          </a:p>
          <a:p>
            <a:pPr marL="342900" lvl="1" indent="-342900">
              <a:buClr>
                <a:srgbClr val="CC0066"/>
              </a:buClr>
              <a:defRPr/>
            </a:pPr>
            <a:r>
              <a:rPr lang="zh-TW" altLang="en-US" sz="3200" dirty="0" smtClean="0"/>
              <a:t>線上簽核公文簽收簽辦流程</a:t>
            </a:r>
            <a:endParaRPr lang="en-US" altLang="zh-TW" sz="3200" dirty="0" smtClean="0"/>
          </a:p>
          <a:p>
            <a:pPr lvl="1" eaLnBrk="1" hangingPunct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線上簽核公文進入待辦區後，系統自動簽收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50BAA1-4138-4147-A299-782E69888365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13317" name="圖片 4" descr="2012-09-17_115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" y="4365624"/>
            <a:ext cx="89646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3995936" y="5062537"/>
            <a:ext cx="720080" cy="2386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6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pic>
        <p:nvPicPr>
          <p:cNvPr id="15363" name="內容版面配置區 4" descr="2012-09-17_1323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63725"/>
            <a:ext cx="8382000" cy="3557588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D26E2A-6D89-4581-870A-55A859B2D9F6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928688" y="2060575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547813" y="2492375"/>
            <a:ext cx="2160587" cy="433388"/>
          </a:xfrm>
          <a:prstGeom prst="wedgeRectCallout">
            <a:avLst>
              <a:gd name="adj1" fmla="val -49004"/>
              <a:gd name="adj2" fmla="val -11181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增加簽稿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484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772400" cy="43204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 smtClean="0"/>
              <a:t>簡報大綱</a:t>
            </a:r>
          </a:p>
        </p:txBody>
      </p:sp>
      <p:sp>
        <p:nvSpPr>
          <p:cNvPr id="4099" name="Rectangle 6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659563" y="6453188"/>
            <a:ext cx="2133600" cy="36036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1A8F00F9-563C-44F2-A197-A972F6345AFF}" type="slidenum">
              <a:rPr lang="zh-TW" altLang="en-US" sz="1200" smtClean="0">
                <a:latin typeface="Arial" pitchFamily="34" charset="0"/>
                <a:ea typeface="標楷體" pitchFamily="65" charset="-12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en-US" altLang="zh-TW" sz="1200" smtClean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8" name="投影片編號版面配置區 5"/>
          <p:cNvSpPr txBox="1">
            <a:spLocks noGrp="1"/>
          </p:cNvSpPr>
          <p:nvPr/>
        </p:nvSpPr>
        <p:spPr bwMode="auto">
          <a:xfrm>
            <a:off x="6659563" y="6453188"/>
            <a:ext cx="2133600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defRPr/>
            </a:pPr>
            <a:fld id="{C745785B-C236-4FCC-BA9D-D2F9367B7824}" type="slidenum">
              <a:rPr lang="zh-TW" altLang="en-US" sz="1200" b="0">
                <a:latin typeface="+mn-lt"/>
                <a:ea typeface="新細明體" pitchFamily="18" charset="-120"/>
              </a:rPr>
              <a:pPr algn="r">
                <a:spcBef>
                  <a:spcPct val="0"/>
                </a:spcBef>
                <a:defRPr/>
              </a:pPr>
              <a:t>2</a:t>
            </a:fld>
            <a:endParaRPr lang="en-US" altLang="zh-TW" sz="1200" b="0">
              <a:latin typeface="+mn-lt"/>
              <a:ea typeface="新細明體" pitchFamily="18" charset="-120"/>
            </a:endParaRPr>
          </a:p>
        </p:txBody>
      </p:sp>
      <p:sp>
        <p:nvSpPr>
          <p:cNvPr id="15" name="圓角矩形 6"/>
          <p:cNvSpPr/>
          <p:nvPr/>
        </p:nvSpPr>
        <p:spPr>
          <a:xfrm>
            <a:off x="1445996" y="980728"/>
            <a:ext cx="6080125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16" name="立方體 15"/>
          <p:cNvSpPr/>
          <p:nvPr/>
        </p:nvSpPr>
        <p:spPr>
          <a:xfrm>
            <a:off x="1011021" y="980728"/>
            <a:ext cx="869950" cy="638175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1" dirty="0">
                <a:solidFill>
                  <a:srgbClr val="FFFFFF"/>
                </a:solidFill>
              </a:rPr>
              <a:t>一</a:t>
            </a:r>
          </a:p>
        </p:txBody>
      </p:sp>
      <p:sp>
        <p:nvSpPr>
          <p:cNvPr id="4105" name="文字方塊 7"/>
          <p:cNvSpPr txBox="1">
            <a:spLocks noChangeArrowheads="1"/>
          </p:cNvSpPr>
          <p:nvPr/>
        </p:nvSpPr>
        <p:spPr bwMode="auto">
          <a:xfrm>
            <a:off x="2073414" y="1038890"/>
            <a:ext cx="5135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本所公文處理流程說明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3" name="立方體 15"/>
          <p:cNvSpPr/>
          <p:nvPr/>
        </p:nvSpPr>
        <p:spPr>
          <a:xfrm>
            <a:off x="947091" y="2142688"/>
            <a:ext cx="869950" cy="638175"/>
          </a:xfrm>
          <a:prstGeom prst="cube">
            <a:avLst>
              <a:gd name="adj" fmla="val 1926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>
                <a:solidFill>
                  <a:srgbClr val="FFFFFF"/>
                </a:solidFill>
              </a:rPr>
              <a:t>二</a:t>
            </a:r>
          </a:p>
        </p:txBody>
      </p:sp>
      <p:sp>
        <p:nvSpPr>
          <p:cNvPr id="5" name="立方體 15"/>
          <p:cNvSpPr/>
          <p:nvPr/>
        </p:nvSpPr>
        <p:spPr>
          <a:xfrm rot="21416296">
            <a:off x="930669" y="3235753"/>
            <a:ext cx="869950" cy="638175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>
                <a:solidFill>
                  <a:srgbClr val="FFFFFF"/>
                </a:solidFill>
              </a:rPr>
              <a:t>三</a:t>
            </a:r>
          </a:p>
        </p:txBody>
      </p:sp>
      <p:sp>
        <p:nvSpPr>
          <p:cNvPr id="19" name="圓角矩形 6"/>
          <p:cNvSpPr/>
          <p:nvPr/>
        </p:nvSpPr>
        <p:spPr>
          <a:xfrm>
            <a:off x="1782383" y="2109548"/>
            <a:ext cx="7029477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0" name="文字方塊 7"/>
          <p:cNvSpPr txBox="1">
            <a:spLocks noChangeArrowheads="1"/>
          </p:cNvSpPr>
          <p:nvPr/>
        </p:nvSpPr>
        <p:spPr bwMode="auto">
          <a:xfrm>
            <a:off x="2032446" y="2156181"/>
            <a:ext cx="62119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公文線上簽核及管理系統簡介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21" name="文字方塊 5"/>
          <p:cNvSpPr txBox="1">
            <a:spLocks noChangeArrowheads="1"/>
          </p:cNvSpPr>
          <p:nvPr/>
        </p:nvSpPr>
        <p:spPr bwMode="auto">
          <a:xfrm>
            <a:off x="2100263" y="3807773"/>
            <a:ext cx="525303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</a:rPr>
              <a:t>簽、便簽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</a:rPr>
              <a:t>函稿、書函稿</a:t>
            </a:r>
          </a:p>
          <a:p>
            <a:pPr marL="342900" indent="-342900" eaLnBrk="1" hangingPunct="1">
              <a:spcBef>
                <a:spcPts val="60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chemeClr val="tx1"/>
                </a:solidFill>
                <a:latin typeface="微軟正黑體" pitchFamily="34" charset="-120"/>
              </a:rPr>
              <a:t>紙本核章</a:t>
            </a:r>
            <a:endParaRPr lang="en-US" altLang="zh-TW" sz="2400" dirty="0">
              <a:solidFill>
                <a:schemeClr val="tx1"/>
              </a:solidFill>
              <a:latin typeface="微軟正黑體" pitchFamily="34" charset="-120"/>
            </a:endParaRPr>
          </a:p>
        </p:txBody>
      </p:sp>
      <p:sp>
        <p:nvSpPr>
          <p:cNvPr id="25" name="圓角矩形 6"/>
          <p:cNvSpPr/>
          <p:nvPr/>
        </p:nvSpPr>
        <p:spPr>
          <a:xfrm>
            <a:off x="1858169" y="3137360"/>
            <a:ext cx="6056589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4" name="文字方塊 7"/>
          <p:cNvSpPr txBox="1">
            <a:spLocks noChangeArrowheads="1"/>
          </p:cNvSpPr>
          <p:nvPr/>
        </p:nvSpPr>
        <p:spPr bwMode="auto">
          <a:xfrm>
            <a:off x="2073414" y="3222998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常用公文格式說明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  <p:sp>
        <p:nvSpPr>
          <p:cNvPr id="17" name="立方體 15"/>
          <p:cNvSpPr/>
          <p:nvPr/>
        </p:nvSpPr>
        <p:spPr>
          <a:xfrm rot="21416296">
            <a:off x="947091" y="5276487"/>
            <a:ext cx="869950" cy="638175"/>
          </a:xfrm>
          <a:prstGeom prst="cube">
            <a:avLst>
              <a:gd name="adj" fmla="val 1926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kumimoji="0" lang="zh-TW" altLang="en-US" sz="2000" b="0" dirty="0" smtClean="0">
                <a:solidFill>
                  <a:srgbClr val="FFFFFF"/>
                </a:solidFill>
              </a:rPr>
              <a:t>四</a:t>
            </a:r>
            <a:endParaRPr kumimoji="0" lang="zh-TW" altLang="en-US" sz="2000" b="0" dirty="0">
              <a:solidFill>
                <a:srgbClr val="FFFFFF"/>
              </a:solidFill>
            </a:endParaRPr>
          </a:p>
        </p:txBody>
      </p:sp>
      <p:sp>
        <p:nvSpPr>
          <p:cNvPr id="22" name="圓角矩形 6"/>
          <p:cNvSpPr/>
          <p:nvPr/>
        </p:nvSpPr>
        <p:spPr>
          <a:xfrm>
            <a:off x="1803442" y="5309317"/>
            <a:ext cx="6056589" cy="6429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90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/>
          </a:p>
        </p:txBody>
      </p:sp>
      <p:sp>
        <p:nvSpPr>
          <p:cNvPr id="23" name="文字方塊 7"/>
          <p:cNvSpPr txBox="1">
            <a:spLocks noChangeArrowheads="1"/>
          </p:cNvSpPr>
          <p:nvPr/>
        </p:nvSpPr>
        <p:spPr bwMode="auto">
          <a:xfrm>
            <a:off x="1964226" y="5352665"/>
            <a:ext cx="562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bg1"/>
                </a:solidFill>
                <a:latin typeface="Tw Cen MT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遇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itchFamily="34" charset="-120"/>
                <a:cs typeface="Arial" pitchFamily="34" charset="0"/>
              </a:rPr>
              <a:t>問題如何解決</a:t>
            </a:r>
            <a:endParaRPr lang="zh-TW" altLang="en-US" sz="3600" dirty="0">
              <a:solidFill>
                <a:srgbClr val="0000FF"/>
              </a:solidFill>
              <a:latin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/>
              <a:t>紙本簽核公文簽收簽辦流程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操作步驟：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選取待簽收之公文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簽收</a:t>
            </a:r>
            <a:r>
              <a:rPr lang="en-US" altLang="zh-TW" dirty="0" smtClean="0"/>
              <a:t>】</a:t>
            </a:r>
            <a:r>
              <a:rPr lang="zh-TW" altLang="en-US" dirty="0" smtClean="0"/>
              <a:t>，完成簽收操作</a:t>
            </a:r>
            <a:endParaRPr lang="en-US" altLang="zh-TW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r>
              <a:rPr lang="zh-TW" altLang="en-US" dirty="0" smtClean="0"/>
              <a:t>點選</a:t>
            </a:r>
            <a:r>
              <a:rPr lang="en-US" altLang="zh-TW" dirty="0" smtClean="0"/>
              <a:t>【</a:t>
            </a:r>
            <a:r>
              <a:rPr lang="zh-TW" altLang="en-US" dirty="0" smtClean="0"/>
              <a:t>簽辦</a:t>
            </a:r>
            <a:r>
              <a:rPr lang="en-US" altLang="zh-TW" dirty="0" smtClean="0"/>
              <a:t>】</a:t>
            </a:r>
            <a:r>
              <a:rPr lang="zh-TW" altLang="en-US" dirty="0" smtClean="0"/>
              <a:t>開啟公文製作</a:t>
            </a:r>
            <a:endParaRPr lang="en-US" altLang="zh-TW" dirty="0" smtClean="0"/>
          </a:p>
          <a:p>
            <a:pPr lvl="1"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9801F-69BE-4C62-AF89-ED2A9BCD3216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16389" name="圖片 4" descr="2012-09-17_12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644900"/>
            <a:ext cx="89646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圖片 5" descr="2012-09-17_13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086350"/>
            <a:ext cx="89646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042988" y="3644900"/>
            <a:ext cx="576262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圖說文字 7"/>
          <p:cNvSpPr/>
          <p:nvPr/>
        </p:nvSpPr>
        <p:spPr>
          <a:xfrm>
            <a:off x="1835150" y="3860800"/>
            <a:ext cx="1657350" cy="433388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簽收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1979613" y="5056188"/>
            <a:ext cx="576262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2771775" y="5272088"/>
            <a:ext cx="1655763" cy="433387"/>
          </a:xfrm>
          <a:prstGeom prst="wedgeRectCallout">
            <a:avLst>
              <a:gd name="adj1" fmla="val -66212"/>
              <a:gd name="adj2" fmla="val -4364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簽辦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68313" y="4292600"/>
            <a:ext cx="358775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5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8128000" cy="346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函覆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選擇公文格式後，開始繕打公文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公文繕打完畢存檔，印出公文紙本</a:t>
            </a:r>
            <a:endParaRPr lang="en-US" altLang="zh-TW" dirty="0" smtClean="0"/>
          </a:p>
          <a:p>
            <a:pPr marL="971550" lvl="1" indent="-514350" eaLnBrk="1" hangingPunct="1">
              <a:buFont typeface="標楷體" pitchFamily="65" charset="-120"/>
              <a:buAutoNum type="arabicPeriod" startAt="4"/>
            </a:pPr>
            <a:r>
              <a:rPr lang="zh-TW" altLang="en-US" dirty="0" smtClean="0"/>
              <a:t>設定傳送流程將公文送回登記桌，並將紙本一併送交登記桌辦理</a:t>
            </a:r>
            <a:r>
              <a:rPr lang="en-US" altLang="zh-TW" dirty="0" smtClean="0"/>
              <a:t>(</a:t>
            </a:r>
            <a:r>
              <a:rPr lang="zh-TW" altLang="en-US" b="1" dirty="0" smtClean="0">
                <a:solidFill>
                  <a:srgbClr val="FF0000"/>
                </a:solidFill>
              </a:rPr>
              <a:t>傳送流程不要設自己單位的</a:t>
            </a:r>
            <a:r>
              <a:rPr lang="en-US" altLang="zh-TW" b="1" dirty="0" smtClean="0">
                <a:solidFill>
                  <a:srgbClr val="FF0000"/>
                </a:solidFill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主管</a:t>
            </a:r>
            <a:r>
              <a:rPr lang="en-US" altLang="zh-TW" dirty="0" smtClean="0"/>
              <a:t>)</a:t>
            </a:r>
          </a:p>
          <a:p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47FEA-92D1-46B7-B1BC-B0C8963D9F0D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3491880" y="3501008"/>
            <a:ext cx="576263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3037855" y="4221088"/>
            <a:ext cx="2060575" cy="433387"/>
          </a:xfrm>
          <a:prstGeom prst="wedgeRectCallout">
            <a:avLst>
              <a:gd name="adj1" fmla="val -32069"/>
              <a:gd name="adj2" fmla="val -923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dirty="0"/>
              <a:t>點選</a:t>
            </a:r>
            <a:r>
              <a:rPr lang="en-US" altLang="zh-TW" sz="2000" dirty="0"/>
              <a:t>【</a:t>
            </a:r>
            <a:r>
              <a:rPr lang="zh-TW" altLang="en-US" sz="2000" dirty="0"/>
              <a:t>回登記桌</a:t>
            </a:r>
            <a:r>
              <a:rPr lang="en-US" altLang="zh-TW" sz="2000" dirty="0"/>
              <a:t>】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7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0F1DB-6E52-4602-AB25-F62B9E4287CA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graphicFrame>
        <p:nvGraphicFramePr>
          <p:cNvPr id="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3130133"/>
              </p:ext>
            </p:extLst>
          </p:nvPr>
        </p:nvGraphicFramePr>
        <p:xfrm>
          <a:off x="827584" y="1340768"/>
          <a:ext cx="6552728" cy="478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name="文件" r:id="rId3" imgW="5501190" imgH="5025685" progId="Word.Document.12">
                  <p:embed/>
                </p:oleObj>
              </mc:Choice>
              <mc:Fallback>
                <p:oleObj name="文件" r:id="rId3" imgW="5501190" imgH="50256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340768"/>
                        <a:ext cx="6552728" cy="478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55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</a:t>
            </a:r>
            <a:r>
              <a:rPr lang="zh-TW" altLang="en-US" dirty="0"/>
              <a:t>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憑證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辦理公文需使用自然人憑證</a:t>
            </a:r>
            <a:r>
              <a:rPr lang="en-US" altLang="zh-TW" dirty="0" smtClean="0"/>
              <a:t>(</a:t>
            </a:r>
            <a:r>
              <a:rPr lang="zh-TW" altLang="en-US" dirty="0" smtClean="0"/>
              <a:t>向戶政機關申請，費用可辦理結報</a:t>
            </a:r>
            <a:r>
              <a:rPr lang="en-US" altLang="zh-TW" dirty="0" smtClean="0"/>
              <a:t>)</a:t>
            </a:r>
          </a:p>
          <a:p>
            <a:pPr eaLnBrk="1" hangingPunct="1"/>
            <a:r>
              <a:rPr lang="zh-TW" altLang="en-US" dirty="0" smtClean="0"/>
              <a:t>初次使用公文系統，須於公文系統註冊個人憑證資訊。</a:t>
            </a:r>
            <a:endParaRPr lang="en-US" altLang="zh-TW" dirty="0" smtClean="0"/>
          </a:p>
          <a:p>
            <a:pPr eaLnBrk="1" hangingPunct="1"/>
            <a:r>
              <a:rPr lang="zh-TW" altLang="en-US" dirty="0" smtClean="0"/>
              <a:t>請至「</a:t>
            </a:r>
            <a:r>
              <a:rPr lang="zh-TW" altLang="en-US" dirty="0" smtClean="0">
                <a:solidFill>
                  <a:srgbClr val="FF0000"/>
                </a:solidFill>
              </a:rPr>
              <a:t>我的設定</a:t>
            </a:r>
            <a:r>
              <a:rPr lang="zh-TW" altLang="en-US" dirty="0" smtClean="0"/>
              <a:t>」，選擇</a:t>
            </a:r>
            <a:r>
              <a:rPr lang="en-US" altLang="zh-TW" dirty="0" smtClean="0"/>
              <a:t>﹝</a:t>
            </a:r>
            <a:r>
              <a:rPr lang="zh-TW" altLang="en-US" dirty="0" smtClean="0"/>
              <a:t>憑證管理</a:t>
            </a:r>
            <a:r>
              <a:rPr lang="en-US" altLang="zh-TW" dirty="0" smtClean="0"/>
              <a:t>﹞</a:t>
            </a:r>
            <a:r>
              <a:rPr lang="zh-TW" altLang="en-US" dirty="0" smtClean="0"/>
              <a:t>頁籤，進行憑證更新註冊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2" action="ppaction://hlinksldjump"/>
              </a:rPr>
              <a:t>附表一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其他相關操作及教學手冊置於下載區，請參閱</a:t>
            </a:r>
            <a:r>
              <a:rPr lang="en-US" altLang="zh-TW" dirty="0" smtClean="0"/>
              <a:t>(</a:t>
            </a:r>
            <a:r>
              <a:rPr lang="zh-TW" altLang="en-US" dirty="0" smtClean="0"/>
              <a:t>畫面如</a:t>
            </a:r>
            <a:r>
              <a:rPr lang="zh-TW" altLang="en-US" dirty="0" smtClean="0">
                <a:hlinkClick r:id="rId3" action="ppaction://hlinksldjump"/>
              </a:rPr>
              <a:t>附表二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DBBD8-8954-4EDA-AF1D-156808C60158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函稿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256F78-7E99-4C5D-B408-860753663BC4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graphicFrame>
        <p:nvGraphicFramePr>
          <p:cNvPr id="19460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91640"/>
              </p:ext>
            </p:extLst>
          </p:nvPr>
        </p:nvGraphicFramePr>
        <p:xfrm>
          <a:off x="2220898" y="1052736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0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898" y="1052736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橢圓 4"/>
          <p:cNvSpPr/>
          <p:nvPr/>
        </p:nvSpPr>
        <p:spPr>
          <a:xfrm>
            <a:off x="2953544" y="4869160"/>
            <a:ext cx="1516062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23528" y="1772816"/>
            <a:ext cx="1800200" cy="252376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</a:t>
            </a:r>
            <a:r>
              <a:rPr lang="zh-TW" altLang="en-US" sz="2000" b="1" dirty="0" smtClean="0"/>
              <a:t>上對下指示、交辦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</a:t>
            </a:r>
            <a:r>
              <a:rPr lang="zh-TW" altLang="en-US" sz="2000" b="1" dirty="0" smtClean="0"/>
              <a:t>下對上請求、報告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3</a:t>
            </a:r>
            <a:r>
              <a:rPr lang="zh-TW" altLang="en-US" sz="2000" b="1" dirty="0" smtClean="0"/>
              <a:t>同級機關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4</a:t>
            </a:r>
            <a:r>
              <a:rPr lang="zh-TW" altLang="en-US" sz="2000" b="1" dirty="0" smtClean="0"/>
              <a:t>對民眾之申請、答復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17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書函稿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0F0E1E-9D87-4021-8EBD-D81C7BF35869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graphicFrame>
        <p:nvGraphicFramePr>
          <p:cNvPr id="20484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10259"/>
              </p:ext>
            </p:extLst>
          </p:nvPr>
        </p:nvGraphicFramePr>
        <p:xfrm>
          <a:off x="1835696" y="1052736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4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052736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橢圓 7"/>
          <p:cNvSpPr/>
          <p:nvPr/>
        </p:nvSpPr>
        <p:spPr>
          <a:xfrm>
            <a:off x="2483768" y="5013325"/>
            <a:ext cx="1516063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23528" y="1772816"/>
            <a:ext cx="1440160" cy="2215991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</a:t>
            </a:r>
            <a:r>
              <a:rPr lang="zh-TW" altLang="en-US" sz="2000" b="1" dirty="0" smtClean="0"/>
              <a:t>答復簡單案情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</a:t>
            </a:r>
            <a:r>
              <a:rPr lang="zh-TW" altLang="en-US" sz="2000" b="1" dirty="0" smtClean="0"/>
              <a:t>寄送普通文件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3</a:t>
            </a:r>
            <a:r>
              <a:rPr lang="zh-TW" altLang="en-US" sz="2000" b="1" dirty="0" smtClean="0"/>
              <a:t>性質不如函正式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84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DE2BA9-3345-49E9-A780-2262C3E66E39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graphicFrame>
        <p:nvGraphicFramePr>
          <p:cNvPr id="21509" name="內容版面配置區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756719"/>
              </p:ext>
            </p:extLst>
          </p:nvPr>
        </p:nvGraphicFramePr>
        <p:xfrm>
          <a:off x="1619672" y="980728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8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980728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51520" y="2060848"/>
            <a:ext cx="1440160" cy="1292662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/>
              <a:t>案情較複雜之請示、建議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11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三、常用公文格式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便簽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5E2B37-CC4E-4DDA-9AA2-7835004BDA96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8" name="橢圓 7"/>
          <p:cNvSpPr/>
          <p:nvPr/>
        </p:nvSpPr>
        <p:spPr>
          <a:xfrm>
            <a:off x="1438275" y="5013325"/>
            <a:ext cx="1516063" cy="6985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2533" name="內容版面配置區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4756848"/>
              </p:ext>
            </p:extLst>
          </p:nvPr>
        </p:nvGraphicFramePr>
        <p:xfrm>
          <a:off x="1763688" y="1196752"/>
          <a:ext cx="6465888" cy="532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196752"/>
                        <a:ext cx="6465888" cy="532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251520" y="2060848"/>
            <a:ext cx="1440160" cy="1600438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1.</a:t>
            </a:r>
            <a:r>
              <a:rPr lang="zh-TW" altLang="en-US" sz="2000" b="1" dirty="0" smtClean="0"/>
              <a:t>案情較簡單之請示、說明</a:t>
            </a:r>
            <a:endParaRPr lang="en-US" altLang="zh-TW" sz="2000" b="1" dirty="0" smtClean="0"/>
          </a:p>
          <a:p>
            <a:r>
              <a:rPr lang="en-US" altLang="zh-TW" sz="2000" b="1" dirty="0" smtClean="0"/>
              <a:t>2.</a:t>
            </a:r>
            <a:r>
              <a:rPr lang="zh-TW" altLang="en-US" sz="2000" b="1" dirty="0" smtClean="0"/>
              <a:t>意見答覆</a:t>
            </a:r>
            <a:endParaRPr lang="en-US" altLang="zh-TW" sz="2000" b="1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28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1032C2DC-CB01-46B9-9A3F-C9834874E590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7544" y="1721644"/>
            <a:ext cx="8229600" cy="444976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sp>
        <p:nvSpPr>
          <p:cNvPr id="23556" name="Oval 1028"/>
          <p:cNvSpPr>
            <a:spLocks noChangeArrowheads="1"/>
          </p:cNvSpPr>
          <p:nvPr/>
        </p:nvSpPr>
        <p:spPr bwMode="auto">
          <a:xfrm>
            <a:off x="1981200" y="3200400"/>
            <a:ext cx="2743200" cy="1295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7" name="Rectangle 1029"/>
          <p:cNvSpPr>
            <a:spLocks noChangeArrowheads="1"/>
          </p:cNvSpPr>
          <p:nvPr/>
        </p:nvSpPr>
        <p:spPr bwMode="auto">
          <a:xfrm>
            <a:off x="1447800" y="3505200"/>
            <a:ext cx="7086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58" name="Text Box 1030"/>
          <p:cNvSpPr txBox="1">
            <a:spLocks noChangeArrowheads="1"/>
          </p:cNvSpPr>
          <p:nvPr/>
        </p:nvSpPr>
        <p:spPr bwMode="auto">
          <a:xfrm>
            <a:off x="1066800" y="31242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科員○○○</a:t>
            </a:r>
          </a:p>
        </p:txBody>
      </p:sp>
      <p:sp>
        <p:nvSpPr>
          <p:cNvPr id="23559" name="Text Box 1031"/>
          <p:cNvSpPr txBox="1">
            <a:spLocks noChangeArrowheads="1"/>
          </p:cNvSpPr>
          <p:nvPr/>
        </p:nvSpPr>
        <p:spPr bwMode="auto">
          <a:xfrm>
            <a:off x="990600" y="38862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科長○○○</a:t>
            </a:r>
          </a:p>
        </p:txBody>
      </p:sp>
      <p:sp>
        <p:nvSpPr>
          <p:cNvPr id="23560" name="Text Box 1032"/>
          <p:cNvSpPr txBox="1">
            <a:spLocks noChangeArrowheads="1"/>
          </p:cNvSpPr>
          <p:nvPr/>
        </p:nvSpPr>
        <p:spPr bwMode="auto">
          <a:xfrm>
            <a:off x="990600" y="4648200"/>
            <a:ext cx="16764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 ○○○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2667000" y="30480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1000</a:t>
            </a:r>
          </a:p>
        </p:txBody>
      </p:sp>
      <p:sp>
        <p:nvSpPr>
          <p:cNvPr id="23562" name="Text Box 1034"/>
          <p:cNvSpPr txBox="1">
            <a:spLocks noChangeArrowheads="1"/>
          </p:cNvSpPr>
          <p:nvPr/>
        </p:nvSpPr>
        <p:spPr bwMode="auto">
          <a:xfrm>
            <a:off x="2667000" y="45720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1020</a:t>
            </a:r>
          </a:p>
        </p:txBody>
      </p:sp>
      <p:sp>
        <p:nvSpPr>
          <p:cNvPr id="23563" name="Text Box 1035"/>
          <p:cNvSpPr txBox="1">
            <a:spLocks noChangeArrowheads="1"/>
          </p:cNvSpPr>
          <p:nvPr/>
        </p:nvSpPr>
        <p:spPr bwMode="auto">
          <a:xfrm flipV="1">
            <a:off x="1676400" y="5486400"/>
            <a:ext cx="121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1400">
              <a:latin typeface="Times New Roman" pitchFamily="18" charset="0"/>
            </a:endParaRPr>
          </a:p>
        </p:txBody>
      </p:sp>
      <p:sp>
        <p:nvSpPr>
          <p:cNvPr id="23564" name="Text Box 1036"/>
          <p:cNvSpPr txBox="1">
            <a:spLocks noChangeArrowheads="1"/>
          </p:cNvSpPr>
          <p:nvPr/>
        </p:nvSpPr>
        <p:spPr bwMode="auto">
          <a:xfrm>
            <a:off x="838200" y="22860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>
                <a:latin typeface="Times New Roman" pitchFamily="18" charset="0"/>
              </a:rPr>
              <a:t>擬辦：陳閱後文存參。</a:t>
            </a:r>
          </a:p>
        </p:txBody>
      </p:sp>
      <p:sp>
        <p:nvSpPr>
          <p:cNvPr id="23565" name="Text Box 1037"/>
          <p:cNvSpPr txBox="1">
            <a:spLocks noChangeArrowheads="1"/>
          </p:cNvSpPr>
          <p:nvPr/>
        </p:nvSpPr>
        <p:spPr bwMode="auto">
          <a:xfrm>
            <a:off x="2667000" y="3810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1010</a:t>
            </a:r>
          </a:p>
        </p:txBody>
      </p:sp>
      <p:sp>
        <p:nvSpPr>
          <p:cNvPr id="23566" name="Text Box 1038"/>
          <p:cNvSpPr txBox="1">
            <a:spLocks noChangeArrowheads="1"/>
          </p:cNvSpPr>
          <p:nvPr/>
        </p:nvSpPr>
        <p:spPr bwMode="auto">
          <a:xfrm>
            <a:off x="4038600" y="1905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審核位置</a:t>
            </a:r>
          </a:p>
        </p:txBody>
      </p:sp>
      <p:sp>
        <p:nvSpPr>
          <p:cNvPr id="23567" name="Text Box 1039"/>
          <p:cNvSpPr txBox="1">
            <a:spLocks noChangeArrowheads="1"/>
          </p:cNvSpPr>
          <p:nvPr/>
        </p:nvSpPr>
        <p:spPr bwMode="auto">
          <a:xfrm>
            <a:off x="6667500" y="1919287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批示位置</a:t>
            </a:r>
          </a:p>
        </p:txBody>
      </p:sp>
      <p:sp>
        <p:nvSpPr>
          <p:cNvPr id="23568" name="Oval 1040"/>
          <p:cNvSpPr>
            <a:spLocks noChangeArrowheads="1"/>
          </p:cNvSpPr>
          <p:nvPr/>
        </p:nvSpPr>
        <p:spPr bwMode="auto">
          <a:xfrm>
            <a:off x="6096000" y="2667000"/>
            <a:ext cx="2057400" cy="13716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23569" name="Line 1041"/>
          <p:cNvSpPr>
            <a:spLocks noChangeShapeType="1"/>
          </p:cNvSpPr>
          <p:nvPr/>
        </p:nvSpPr>
        <p:spPr bwMode="auto">
          <a:xfrm>
            <a:off x="3276600" y="1828800"/>
            <a:ext cx="0" cy="42624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70" name="Text Box 1042"/>
          <p:cNvSpPr txBox="1">
            <a:spLocks noChangeArrowheads="1"/>
          </p:cNvSpPr>
          <p:nvPr/>
        </p:nvSpPr>
        <p:spPr bwMode="auto">
          <a:xfrm>
            <a:off x="1066800" y="18288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9144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716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88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286000" indent="-4572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>
                <a:latin typeface="Times New Roman" pitchFamily="18" charset="0"/>
              </a:rPr>
              <a:t>承辦單位位置</a:t>
            </a:r>
          </a:p>
        </p:txBody>
      </p:sp>
      <p:sp>
        <p:nvSpPr>
          <p:cNvPr id="23571" name="Text Box 1043"/>
          <p:cNvSpPr txBox="1">
            <a:spLocks noChangeArrowheads="1"/>
          </p:cNvSpPr>
          <p:nvPr/>
        </p:nvSpPr>
        <p:spPr bwMode="auto">
          <a:xfrm>
            <a:off x="3581400" y="2819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主任秘書</a:t>
            </a:r>
          </a:p>
        </p:txBody>
      </p:sp>
      <p:sp>
        <p:nvSpPr>
          <p:cNvPr id="23572" name="Text Box 1044"/>
          <p:cNvSpPr txBox="1">
            <a:spLocks noChangeArrowheads="1"/>
          </p:cNvSpPr>
          <p:nvPr/>
        </p:nvSpPr>
        <p:spPr bwMode="auto">
          <a:xfrm>
            <a:off x="3581400" y="35052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3" name="Text Box 1045"/>
          <p:cNvSpPr txBox="1">
            <a:spLocks noChangeArrowheads="1"/>
          </p:cNvSpPr>
          <p:nvPr/>
        </p:nvSpPr>
        <p:spPr bwMode="auto">
          <a:xfrm>
            <a:off x="3581400" y="4343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副所長</a:t>
            </a:r>
          </a:p>
        </p:txBody>
      </p:sp>
      <p:sp>
        <p:nvSpPr>
          <p:cNvPr id="23574" name="Text Box 1046"/>
          <p:cNvSpPr txBox="1">
            <a:spLocks noChangeArrowheads="1"/>
          </p:cNvSpPr>
          <p:nvPr/>
        </p:nvSpPr>
        <p:spPr bwMode="auto">
          <a:xfrm>
            <a:off x="5105400" y="27432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10.30</a:t>
            </a:r>
          </a:p>
        </p:txBody>
      </p:sp>
      <p:sp>
        <p:nvSpPr>
          <p:cNvPr id="23575" name="Text Box 1047"/>
          <p:cNvSpPr txBox="1">
            <a:spLocks noChangeArrowheads="1"/>
          </p:cNvSpPr>
          <p:nvPr/>
        </p:nvSpPr>
        <p:spPr bwMode="auto">
          <a:xfrm>
            <a:off x="5105400" y="3429000"/>
            <a:ext cx="68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1040</a:t>
            </a:r>
          </a:p>
        </p:txBody>
      </p:sp>
      <p:sp>
        <p:nvSpPr>
          <p:cNvPr id="23576" name="Text Box 1048"/>
          <p:cNvSpPr txBox="1">
            <a:spLocks noChangeArrowheads="1"/>
          </p:cNvSpPr>
          <p:nvPr/>
        </p:nvSpPr>
        <p:spPr bwMode="auto">
          <a:xfrm>
            <a:off x="5105400" y="42672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Times New Roman" pitchFamily="18" charset="0"/>
              </a:rPr>
              <a:t>1121</a:t>
            </a:r>
          </a:p>
          <a:p>
            <a:pPr eaLnBrk="1" hangingPunct="1"/>
            <a:r>
              <a:rPr lang="en-US" altLang="zh-TW" sz="1400">
                <a:latin typeface="Times New Roman" pitchFamily="18" charset="0"/>
              </a:rPr>
              <a:t>1050</a:t>
            </a:r>
          </a:p>
        </p:txBody>
      </p:sp>
      <p:sp>
        <p:nvSpPr>
          <p:cNvPr id="23577" name="Text Box 1049"/>
          <p:cNvSpPr txBox="1">
            <a:spLocks noChangeArrowheads="1"/>
          </p:cNvSpPr>
          <p:nvPr/>
        </p:nvSpPr>
        <p:spPr bwMode="auto">
          <a:xfrm>
            <a:off x="7772400" y="4267200"/>
            <a:ext cx="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 smtClean="0">
                <a:latin typeface="Times New Roman" pitchFamily="18" charset="0"/>
              </a:rPr>
              <a:t>1122</a:t>
            </a:r>
            <a:endParaRPr lang="en-US" altLang="zh-TW" sz="1400" dirty="0">
              <a:latin typeface="Times New Roman" pitchFamily="18" charset="0"/>
            </a:endParaRPr>
          </a:p>
          <a:p>
            <a:pPr eaLnBrk="1" hangingPunct="1"/>
            <a:r>
              <a:rPr lang="en-US" altLang="zh-TW" sz="1400" dirty="0">
                <a:latin typeface="Times New Roman" pitchFamily="18" charset="0"/>
              </a:rPr>
              <a:t>1100</a:t>
            </a:r>
          </a:p>
        </p:txBody>
      </p:sp>
      <p:sp>
        <p:nvSpPr>
          <p:cNvPr id="23578" name="Text Box 1050"/>
          <p:cNvSpPr txBox="1">
            <a:spLocks noChangeArrowheads="1"/>
          </p:cNvSpPr>
          <p:nvPr/>
        </p:nvSpPr>
        <p:spPr bwMode="auto">
          <a:xfrm>
            <a:off x="6248400" y="4343400"/>
            <a:ext cx="16002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latin typeface="Times New Roman" pitchFamily="18" charset="0"/>
              </a:rPr>
              <a:t>所長</a:t>
            </a:r>
          </a:p>
        </p:txBody>
      </p:sp>
      <p:sp>
        <p:nvSpPr>
          <p:cNvPr id="23579" name="Text Box 1051"/>
          <p:cNvSpPr txBox="1">
            <a:spLocks noChangeArrowheads="1"/>
          </p:cNvSpPr>
          <p:nvPr/>
        </p:nvSpPr>
        <p:spPr bwMode="auto">
          <a:xfrm>
            <a:off x="6553200" y="3200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2400">
                <a:latin typeface="Times New Roman" pitchFamily="18" charset="0"/>
              </a:rPr>
              <a:t>批示語</a:t>
            </a:r>
          </a:p>
        </p:txBody>
      </p:sp>
      <p:sp>
        <p:nvSpPr>
          <p:cNvPr id="23580" name="Line 1052"/>
          <p:cNvSpPr>
            <a:spLocks noChangeShapeType="1"/>
          </p:cNvSpPr>
          <p:nvPr/>
        </p:nvSpPr>
        <p:spPr bwMode="auto">
          <a:xfrm>
            <a:off x="5791200" y="1828800"/>
            <a:ext cx="0" cy="4264496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8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</a:t>
            </a:r>
            <a:r>
              <a:rPr lang="zh-TW" altLang="en-US" dirty="0"/>
              <a:t>、常用公文</a:t>
            </a:r>
            <a:r>
              <a:rPr lang="zh-TW" altLang="en-US" dirty="0" smtClean="0"/>
              <a:t>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紙本核章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97577" y="1048395"/>
            <a:ext cx="4453880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</a:rPr>
              <a:t>由上往下；由左至右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6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三、</a:t>
            </a:r>
            <a:r>
              <a:rPr lang="zh-TW" altLang="en-US" dirty="0"/>
              <a:t>常用公文</a:t>
            </a:r>
            <a:r>
              <a:rPr lang="zh-TW" altLang="en-US" dirty="0" smtClean="0"/>
              <a:t>格式</a:t>
            </a:r>
            <a:r>
              <a:rPr lang="en-US" altLang="zh-TW" dirty="0" smtClean="0"/>
              <a:t>-</a:t>
            </a:r>
            <a:r>
              <a:rPr lang="zh-TW" altLang="en-US" dirty="0" smtClean="0"/>
              <a:t>紙本核章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E95B3-12C5-41FC-ADB7-9D1A85268783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268760"/>
            <a:ext cx="7785100" cy="4824536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41278"/>
              </p:ext>
            </p:extLst>
          </p:nvPr>
        </p:nvGraphicFramePr>
        <p:xfrm>
          <a:off x="1763688" y="1397000"/>
          <a:ext cx="4968551" cy="48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5" name="Document" r:id="rId4" imgW="6387005" imgH="9454187" progId="Word.Document.8">
                  <p:embed/>
                </p:oleObj>
              </mc:Choice>
              <mc:Fallback>
                <p:oleObj name="Document" r:id="rId4" imgW="6387005" imgH="945418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688" y="1397000"/>
                        <a:ext cx="4968551" cy="4840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61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539551" y="4392264"/>
            <a:ext cx="2075682" cy="13849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投影片編號版面配置區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9F7E6991-BEEF-48C3-A627-5924B5939EEF}" type="slidenum">
              <a:rPr lang="en-US" altLang="zh-TW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19200"/>
            <a:ext cx="8135119" cy="4876800"/>
          </a:xfrm>
        </p:spPr>
        <p:txBody>
          <a:bodyPr/>
          <a:lstStyle/>
          <a:p>
            <a:pPr marL="381000" indent="-381000" eaLnBrk="1" hangingPunct="1">
              <a:buFont typeface="Wingdings" pitchFamily="2" charset="2"/>
              <a:buNone/>
            </a:pPr>
            <a:endParaRPr lang="en-US" altLang="zh-TW" sz="4800" dirty="0" smtClean="0">
              <a:solidFill>
                <a:srgbClr val="FF0000"/>
              </a:solidFill>
            </a:endParaRPr>
          </a:p>
          <a:p>
            <a:pPr marL="381000" indent="-381000" eaLnBrk="1" hangingPunct="1">
              <a:buFontTx/>
              <a:buNone/>
            </a:pPr>
            <a:r>
              <a:rPr lang="en-US" altLang="zh-TW" sz="2400" dirty="0" smtClean="0">
                <a:solidFill>
                  <a:srgbClr val="FF0000"/>
                </a:solidFill>
              </a:rPr>
              <a:t>            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>
          <a:xfrm>
            <a:off x="1171575" y="116632"/>
            <a:ext cx="7385050" cy="7620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dirty="0" smtClean="0"/>
              <a:t>一、公文處理流程說明</a:t>
            </a:r>
            <a:r>
              <a:rPr lang="en-US" altLang="zh-TW" dirty="0" smtClean="0"/>
              <a:t>-1</a:t>
            </a:r>
          </a:p>
        </p:txBody>
      </p:sp>
      <p:grpSp>
        <p:nvGrpSpPr>
          <p:cNvPr id="247828" name="Group 20"/>
          <p:cNvGrpSpPr>
            <a:grpSpLocks/>
          </p:cNvGrpSpPr>
          <p:nvPr/>
        </p:nvGrpSpPr>
        <p:grpSpPr bwMode="auto">
          <a:xfrm>
            <a:off x="1954213" y="1125538"/>
            <a:ext cx="1752600" cy="1066800"/>
            <a:chOff x="1536" y="768"/>
            <a:chExt cx="1104" cy="672"/>
          </a:xfrm>
        </p:grpSpPr>
        <p:sp>
          <p:nvSpPr>
            <p:cNvPr id="7193" name="Oval 21"/>
            <p:cNvSpPr>
              <a:spLocks noChangeArrowheads="1"/>
            </p:cNvSpPr>
            <p:nvPr/>
          </p:nvSpPr>
          <p:spPr bwMode="auto">
            <a:xfrm>
              <a:off x="1536" y="768"/>
              <a:ext cx="1104" cy="67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719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680" y="912"/>
              <a:ext cx="816" cy="3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標楷體"/>
                  <a:ea typeface="標楷體"/>
                </a:rPr>
                <a:t>創稿</a:t>
              </a:r>
            </a:p>
          </p:txBody>
        </p:sp>
      </p:grpSp>
      <p:grpSp>
        <p:nvGrpSpPr>
          <p:cNvPr id="247831" name="Group 23"/>
          <p:cNvGrpSpPr>
            <a:grpSpLocks/>
          </p:cNvGrpSpPr>
          <p:nvPr/>
        </p:nvGrpSpPr>
        <p:grpSpPr bwMode="auto">
          <a:xfrm>
            <a:off x="5459413" y="1125538"/>
            <a:ext cx="1752600" cy="1066800"/>
            <a:chOff x="3744" y="768"/>
            <a:chExt cx="1104" cy="672"/>
          </a:xfrm>
        </p:grpSpPr>
        <p:sp>
          <p:nvSpPr>
            <p:cNvPr id="7191" name="Oval 24"/>
            <p:cNvSpPr>
              <a:spLocks noChangeArrowheads="1"/>
            </p:cNvSpPr>
            <p:nvPr/>
          </p:nvSpPr>
          <p:spPr bwMode="auto">
            <a:xfrm>
              <a:off x="3744" y="768"/>
              <a:ext cx="1104" cy="672"/>
            </a:xfrm>
            <a:prstGeom prst="ellipse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2700" cap="sq">
              <a:solidFill>
                <a:srgbClr val="FFFF99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7192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3936" y="912"/>
              <a:ext cx="816" cy="384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FFFF"/>
                  </a:solidFill>
                  <a:latin typeface="標楷體"/>
                  <a:ea typeface="標楷體"/>
                </a:rPr>
                <a:t>來文</a:t>
              </a:r>
            </a:p>
          </p:txBody>
        </p:sp>
      </p:grpSp>
      <p:sp>
        <p:nvSpPr>
          <p:cNvPr id="247834" name="AutoShape 26"/>
          <p:cNvSpPr>
            <a:spLocks noChangeArrowheads="1"/>
          </p:cNvSpPr>
          <p:nvPr/>
        </p:nvSpPr>
        <p:spPr bwMode="auto">
          <a:xfrm>
            <a:off x="2335213" y="2192338"/>
            <a:ext cx="1066800" cy="1066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rgbClr val="FFFF99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7835" name="AutoShape 27"/>
          <p:cNvSpPr>
            <a:spLocks noChangeArrowheads="1"/>
          </p:cNvSpPr>
          <p:nvPr/>
        </p:nvSpPr>
        <p:spPr bwMode="auto">
          <a:xfrm rot="4454693">
            <a:off x="1954213" y="3716338"/>
            <a:ext cx="1676400" cy="762000"/>
          </a:xfrm>
          <a:prstGeom prst="curvedUpArrow">
            <a:avLst>
              <a:gd name="adj1" fmla="val 19769"/>
              <a:gd name="adj2" fmla="val 63769"/>
              <a:gd name="adj3" fmla="val 33333"/>
            </a:avLst>
          </a:prstGeom>
          <a:solidFill>
            <a:srgbClr val="00FF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grpSp>
        <p:nvGrpSpPr>
          <p:cNvPr id="247836" name="Group 28"/>
          <p:cNvGrpSpPr>
            <a:grpSpLocks/>
          </p:cNvGrpSpPr>
          <p:nvPr/>
        </p:nvGrpSpPr>
        <p:grpSpPr bwMode="auto">
          <a:xfrm>
            <a:off x="3492500" y="5084763"/>
            <a:ext cx="2743200" cy="1219200"/>
            <a:chOff x="2448" y="3456"/>
            <a:chExt cx="1728" cy="768"/>
          </a:xfrm>
        </p:grpSpPr>
        <p:sp>
          <p:nvSpPr>
            <p:cNvPr id="7189" name="AutoShape 29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18900000" scaled="1"/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247838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3600" kern="10" dirty="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sp>
        <p:nvSpPr>
          <p:cNvPr id="247839" name="Line 31"/>
          <p:cNvSpPr>
            <a:spLocks noChangeShapeType="1"/>
          </p:cNvSpPr>
          <p:nvPr/>
        </p:nvSpPr>
        <p:spPr bwMode="auto">
          <a:xfrm>
            <a:off x="6373813" y="2268538"/>
            <a:ext cx="0" cy="3048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47840" name="WordArt 32"/>
          <p:cNvSpPr>
            <a:spLocks noChangeArrowheads="1" noChangeShapeType="1" noTextEdit="1"/>
          </p:cNvSpPr>
          <p:nvPr/>
        </p:nvSpPr>
        <p:spPr bwMode="auto">
          <a:xfrm>
            <a:off x="5840413" y="25733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收文</a:t>
            </a:r>
          </a:p>
        </p:txBody>
      </p:sp>
      <p:sp>
        <p:nvSpPr>
          <p:cNvPr id="247841" name="Line 33"/>
          <p:cNvSpPr>
            <a:spLocks noChangeShapeType="1"/>
          </p:cNvSpPr>
          <p:nvPr/>
        </p:nvSpPr>
        <p:spPr bwMode="auto">
          <a:xfrm>
            <a:off x="6373813" y="3106738"/>
            <a:ext cx="0" cy="3048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47842" name="WordArt 34"/>
          <p:cNvSpPr>
            <a:spLocks noChangeArrowheads="1" noChangeShapeType="1" noTextEdit="1"/>
          </p:cNvSpPr>
          <p:nvPr/>
        </p:nvSpPr>
        <p:spPr bwMode="auto">
          <a:xfrm>
            <a:off x="5840413" y="34877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分文</a:t>
            </a:r>
          </a:p>
        </p:txBody>
      </p:sp>
      <p:sp>
        <p:nvSpPr>
          <p:cNvPr id="247843" name="AutoShape 35"/>
          <p:cNvSpPr>
            <a:spLocks noChangeArrowheads="1"/>
          </p:cNvSpPr>
          <p:nvPr/>
        </p:nvSpPr>
        <p:spPr bwMode="auto">
          <a:xfrm rot="2128105">
            <a:off x="5969000" y="3927475"/>
            <a:ext cx="685800" cy="1143000"/>
          </a:xfrm>
          <a:prstGeom prst="curvedLeftArrow">
            <a:avLst>
              <a:gd name="adj1" fmla="val 13472"/>
              <a:gd name="adj2" fmla="val 54028"/>
              <a:gd name="adj3" fmla="val 25694"/>
            </a:avLst>
          </a:prstGeom>
          <a:solidFill>
            <a:srgbClr val="FF00FF"/>
          </a:solidFill>
          <a:ln w="12700" cap="sq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247844" name="WordArt 36"/>
          <p:cNvSpPr>
            <a:spLocks noChangeArrowheads="1" noChangeShapeType="1" noTextEdit="1"/>
          </p:cNvSpPr>
          <p:nvPr/>
        </p:nvSpPr>
        <p:spPr bwMode="auto">
          <a:xfrm>
            <a:off x="887413" y="28019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自辦</a:t>
            </a:r>
          </a:p>
        </p:txBody>
      </p:sp>
      <p:sp>
        <p:nvSpPr>
          <p:cNvPr id="247845" name="WordArt 37"/>
          <p:cNvSpPr>
            <a:spLocks noChangeArrowheads="1" noChangeShapeType="1" noTextEdit="1"/>
          </p:cNvSpPr>
          <p:nvPr/>
        </p:nvSpPr>
        <p:spPr bwMode="auto">
          <a:xfrm>
            <a:off x="3554413" y="2725738"/>
            <a:ext cx="1295400" cy="457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rgbClr val="0000CC"/>
                  </a:solidFill>
                  <a:round/>
                  <a:headEnd type="none" w="sm" len="sm"/>
                  <a:tailEnd type="none" w="sm" len="sm"/>
                </a:ln>
                <a:solidFill>
                  <a:srgbClr val="0000CC"/>
                </a:solidFill>
                <a:latin typeface="標楷體"/>
                <a:ea typeface="標楷體"/>
              </a:rPr>
              <a:t>交辦</a:t>
            </a:r>
          </a:p>
        </p:txBody>
      </p:sp>
      <p:sp>
        <p:nvSpPr>
          <p:cNvPr id="247846" name="WordArt 38"/>
          <p:cNvSpPr>
            <a:spLocks noChangeArrowheads="1" noChangeShapeType="1" noTextEdit="1"/>
          </p:cNvSpPr>
          <p:nvPr/>
        </p:nvSpPr>
        <p:spPr bwMode="auto">
          <a:xfrm>
            <a:off x="3851275" y="4076700"/>
            <a:ext cx="1524000" cy="533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zh-TW" altLang="en-US" sz="3600" kern="10">
                <a:ln w="9525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solidFill>
                  <a:schemeClr val="folHlink"/>
                </a:solidFill>
                <a:latin typeface="標楷體"/>
                <a:ea typeface="標楷體"/>
              </a:rPr>
              <a:t>承辦人員</a:t>
            </a:r>
          </a:p>
        </p:txBody>
      </p:sp>
      <p:sp>
        <p:nvSpPr>
          <p:cNvPr id="247847" name="Line 39"/>
          <p:cNvSpPr>
            <a:spLocks noChangeShapeType="1"/>
          </p:cNvSpPr>
          <p:nvPr/>
        </p:nvSpPr>
        <p:spPr bwMode="auto">
          <a:xfrm>
            <a:off x="4697413" y="4783138"/>
            <a:ext cx="0" cy="5334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7187" name="Document"/>
          <p:cNvSpPr>
            <a:spLocks noEditPoints="1" noChangeArrowheads="1"/>
          </p:cNvSpPr>
          <p:nvPr/>
        </p:nvSpPr>
        <p:spPr bwMode="auto">
          <a:xfrm>
            <a:off x="7092950" y="4508500"/>
            <a:ext cx="1030288" cy="1800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FFFF99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zh-TW" altLang="en-US"/>
          </a:p>
        </p:txBody>
      </p:sp>
      <p:sp>
        <p:nvSpPr>
          <p:cNvPr id="7188" name="Text Box 46"/>
          <p:cNvSpPr txBox="1">
            <a:spLocks noChangeArrowheads="1"/>
          </p:cNvSpPr>
          <p:nvPr/>
        </p:nvSpPr>
        <p:spPr bwMode="auto">
          <a:xfrm>
            <a:off x="7235825" y="4724400"/>
            <a:ext cx="10080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zh-TW" altLang="en-US" sz="2800" dirty="0">
                <a:latin typeface="Times New Roman" pitchFamily="18" charset="0"/>
                <a:hlinkClick r:id="rId2" action="ppaction://hlinksldjump"/>
              </a:rPr>
              <a:t>本所簽稿格式</a:t>
            </a:r>
            <a:endParaRPr lang="zh-TW" altLang="en-US" sz="2800" dirty="0">
              <a:latin typeface="Times New Roman" pitchFamily="18" charset="0"/>
            </a:endParaRPr>
          </a:p>
        </p:txBody>
      </p:sp>
      <p:pic>
        <p:nvPicPr>
          <p:cNvPr id="27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91" y="1930355"/>
            <a:ext cx="1296615" cy="15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39551" y="4408849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C00000"/>
                </a:solidFill>
                <a:latin typeface="+mn-ea"/>
                <a:ea typeface="+mn-ea"/>
              </a:rPr>
              <a:t>1</a:t>
            </a:r>
            <a:r>
              <a:rPr lang="en-US" altLang="zh-TW" sz="2800" b="1" dirty="0" smtClean="0">
                <a:latin typeface="+mn-ea"/>
                <a:ea typeface="+mn-ea"/>
              </a:rPr>
              <a:t>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先簽後稿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TW" sz="2800" b="1" dirty="0" smtClean="0">
                <a:solidFill>
                  <a:srgbClr val="C00000"/>
                </a:solidFill>
                <a:latin typeface="+mn-ea"/>
                <a:ea typeface="+mn-ea"/>
              </a:rPr>
              <a:t>2.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簽稿併陳</a:t>
            </a:r>
            <a:endParaRPr lang="en-US" altLang="zh-TW" sz="2800" b="1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r>
              <a:rPr lang="en-US" altLang="zh-TW" sz="2800" b="1" smtClean="0">
                <a:solidFill>
                  <a:srgbClr val="C00000"/>
                </a:solidFill>
                <a:latin typeface="+mn-ea"/>
                <a:ea typeface="+mn-ea"/>
              </a:rPr>
              <a:t>3.</a:t>
            </a:r>
            <a:r>
              <a:rPr lang="zh-TW" altLang="en-US" sz="2800" b="1" dirty="0" smtClean="0">
                <a:solidFill>
                  <a:srgbClr val="C00000"/>
                </a:solidFill>
                <a:latin typeface="+mn-ea"/>
                <a:ea typeface="+mn-ea"/>
              </a:rPr>
              <a:t>以稿代簽</a:t>
            </a:r>
            <a:endParaRPr lang="zh-TW" altLang="en-US" sz="28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49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/>
              <a:t>四、遇問題如何</a:t>
            </a:r>
            <a:r>
              <a:rPr lang="zh-TW" altLang="en-US" dirty="0" smtClean="0"/>
              <a:t>解決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E95B3-12C5-41FC-ADB7-9D1A85268783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pic>
        <p:nvPicPr>
          <p:cNvPr id="2458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196752"/>
            <a:ext cx="7785100" cy="496855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683568" y="1121730"/>
            <a:ext cx="7488832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 lvl="1" indent="-360363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1.</a:t>
            </a:r>
            <a:r>
              <a:rPr lang="zh-TW" altLang="en-US" kern="0" dirty="0" smtClean="0">
                <a:solidFill>
                  <a:srgbClr val="4708B8"/>
                </a:solidFill>
              </a:rPr>
              <a:t>參考系統</a:t>
            </a:r>
            <a:r>
              <a:rPr lang="en-US" altLang="zh-TW" kern="0" dirty="0">
                <a:solidFill>
                  <a:srgbClr val="FF0000"/>
                </a:solidFill>
              </a:rPr>
              <a:t>【</a:t>
            </a:r>
            <a:r>
              <a:rPr lang="zh-TW" altLang="en-US" kern="0" dirty="0" smtClean="0">
                <a:solidFill>
                  <a:srgbClr val="FF0000"/>
                </a:solidFill>
                <a:hlinkClick r:id="rId3" action="ppaction://hlinksldjump"/>
              </a:rPr>
              <a:t>下載區</a:t>
            </a:r>
            <a:r>
              <a:rPr lang="en-US" altLang="zh-TW" kern="0" dirty="0">
                <a:solidFill>
                  <a:srgbClr val="FF0000"/>
                </a:solidFill>
              </a:rPr>
              <a:t>】</a:t>
            </a:r>
            <a:r>
              <a:rPr lang="zh-TW" altLang="en-US" kern="0" dirty="0" smtClean="0">
                <a:solidFill>
                  <a:srgbClr val="4708B8"/>
                </a:solidFill>
              </a:rPr>
              <a:t>之操作手冊、困難排除、及</a:t>
            </a:r>
            <a:r>
              <a:rPr lang="en-US" altLang="zh-TW" kern="0" dirty="0" smtClean="0">
                <a:solidFill>
                  <a:srgbClr val="4708B8"/>
                </a:solidFill>
              </a:rPr>
              <a:t>QA</a:t>
            </a:r>
            <a:r>
              <a:rPr lang="zh-TW" altLang="en-US" kern="0" dirty="0" smtClean="0">
                <a:solidFill>
                  <a:srgbClr val="4708B8"/>
                </a:solidFill>
              </a:rPr>
              <a:t>等。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2.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請問同辦公室用過系統之同事。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3.</a:t>
            </a:r>
            <a:r>
              <a:rPr lang="zh-TW" altLang="en-US" kern="0" dirty="0" smtClean="0">
                <a:solidFill>
                  <a:srgbClr val="4708B8"/>
                </a:solidFill>
              </a:rPr>
              <a:t>請問行政官。</a:t>
            </a:r>
            <a:endParaRPr lang="en-US" altLang="zh-TW" kern="0" dirty="0" smtClean="0">
              <a:solidFill>
                <a:srgbClr val="4708B8"/>
              </a:solidFill>
            </a:endParaRPr>
          </a:p>
          <a:p>
            <a:pPr marL="92075" lvl="1" indent="0">
              <a:buNone/>
              <a:defRPr/>
            </a:pPr>
            <a:r>
              <a:rPr lang="en-US" altLang="zh-TW" kern="0" dirty="0" smtClean="0">
                <a:solidFill>
                  <a:srgbClr val="4708B8"/>
                </a:solidFill>
              </a:rPr>
              <a:t>4.</a:t>
            </a:r>
            <a:r>
              <a:rPr lang="zh-TW" altLang="en-US" kern="0" dirty="0" smtClean="0">
                <a:solidFill>
                  <a:srgbClr val="4708B8"/>
                </a:solidFill>
              </a:rPr>
              <a:t>打電話</a:t>
            </a:r>
            <a:r>
              <a:rPr lang="en-US" altLang="zh-TW" kern="0" dirty="0" smtClean="0">
                <a:solidFill>
                  <a:srgbClr val="4708B8"/>
                </a:solidFill>
              </a:rPr>
              <a:t>:</a:t>
            </a:r>
          </a:p>
          <a:p>
            <a:pPr lvl="1">
              <a:defRPr/>
            </a:pPr>
            <a:r>
              <a:rPr lang="zh-TW" altLang="en-US" kern="0" dirty="0" smtClean="0">
                <a:solidFill>
                  <a:srgbClr val="008000"/>
                </a:solidFill>
              </a:rPr>
              <a:t>憑證設定及網路問題</a:t>
            </a:r>
            <a:r>
              <a:rPr lang="en-US" altLang="zh-TW" kern="0" dirty="0" smtClean="0">
                <a:solidFill>
                  <a:srgbClr val="008000"/>
                </a:solidFill>
              </a:rPr>
              <a:t>:</a:t>
            </a:r>
            <a:r>
              <a:rPr lang="zh-TW" altLang="en-US" kern="0" dirty="0" smtClean="0">
                <a:solidFill>
                  <a:srgbClr val="008000"/>
                </a:solidFill>
              </a:rPr>
              <a:t>綜計組客服人員</a:t>
            </a:r>
            <a:r>
              <a:rPr lang="en-US" altLang="zh-TW" kern="0" dirty="0" smtClean="0">
                <a:solidFill>
                  <a:srgbClr val="008000"/>
                </a:solidFill>
              </a:rPr>
              <a:t>3199</a:t>
            </a:r>
            <a:r>
              <a:rPr lang="zh-TW" altLang="en-US" kern="0" dirty="0" smtClean="0">
                <a:solidFill>
                  <a:srgbClr val="008000"/>
                </a:solidFill>
              </a:rPr>
              <a:t>。</a:t>
            </a:r>
            <a:endParaRPr lang="en-US" altLang="zh-TW" kern="0" dirty="0" smtClean="0">
              <a:solidFill>
                <a:srgbClr val="008000"/>
              </a:solidFill>
            </a:endParaRPr>
          </a:p>
          <a:p>
            <a:pPr lvl="1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系統操作流程問題</a:t>
            </a:r>
            <a:r>
              <a:rPr lang="en-US" altLang="zh-TW" kern="0" dirty="0" smtClean="0">
                <a:solidFill>
                  <a:srgbClr val="C00000"/>
                </a:solidFill>
              </a:rPr>
              <a:t>:</a:t>
            </a:r>
            <a:r>
              <a:rPr lang="zh-TW" altLang="en-US" kern="0" dirty="0" smtClean="0">
                <a:solidFill>
                  <a:srgbClr val="C00000"/>
                </a:solidFill>
              </a:rPr>
              <a:t>秘書室文書科</a:t>
            </a:r>
            <a:endParaRPr lang="en-US" altLang="zh-TW" kern="0" dirty="0" smtClean="0">
              <a:solidFill>
                <a:srgbClr val="C00000"/>
              </a:solidFill>
            </a:endParaRPr>
          </a:p>
          <a:p>
            <a:pPr lvl="2">
              <a:defRPr/>
            </a:pPr>
            <a:r>
              <a:rPr lang="zh-TW" altLang="en-US" kern="0" dirty="0" smtClean="0">
                <a:solidFill>
                  <a:srgbClr val="C00000"/>
                </a:solidFill>
              </a:rPr>
              <a:t>孔良秀</a:t>
            </a:r>
            <a:r>
              <a:rPr lang="en-US" altLang="zh-TW" kern="0" dirty="0" smtClean="0">
                <a:solidFill>
                  <a:srgbClr val="C00000"/>
                </a:solidFill>
              </a:rPr>
              <a:t>2359</a:t>
            </a:r>
            <a:r>
              <a:rPr lang="zh-TW" altLang="en-US" kern="0" dirty="0" smtClean="0">
                <a:solidFill>
                  <a:srgbClr val="C00000"/>
                </a:solidFill>
              </a:rPr>
              <a:t>；謝珍妮</a:t>
            </a:r>
            <a:r>
              <a:rPr lang="en-US" altLang="zh-TW" kern="0" dirty="0" smtClean="0">
                <a:solidFill>
                  <a:srgbClr val="C00000"/>
                </a:solidFill>
              </a:rPr>
              <a:t>:2302</a:t>
            </a:r>
            <a:r>
              <a:rPr lang="zh-TW" altLang="en-US" kern="0" dirty="0" smtClean="0">
                <a:solidFill>
                  <a:srgbClr val="C00000"/>
                </a:solidFill>
              </a:rPr>
              <a:t>；李素鳳</a:t>
            </a:r>
            <a:r>
              <a:rPr lang="en-US" altLang="zh-TW" kern="0" dirty="0" smtClean="0">
                <a:solidFill>
                  <a:srgbClr val="C00000"/>
                </a:solidFill>
              </a:rPr>
              <a:t>2316</a:t>
            </a:r>
          </a:p>
          <a:p>
            <a:pPr lvl="1">
              <a:defRPr/>
            </a:pPr>
            <a:endParaRPr lang="en-US" altLang="zh-TW" kern="0" dirty="0" smtClean="0"/>
          </a:p>
          <a:p>
            <a:pPr lvl="1">
              <a:defRPr/>
            </a:pPr>
            <a:endParaRPr lang="en-US" altLang="zh-TW" kern="0" dirty="0" smtClean="0"/>
          </a:p>
        </p:txBody>
      </p:sp>
    </p:spTree>
    <p:extLst>
      <p:ext uri="{BB962C8B-B14F-4D97-AF65-F5344CB8AC3E}">
        <p14:creationId xmlns:p14="http://schemas.microsoft.com/office/powerpoint/2010/main" val="29288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92897"/>
            <a:ext cx="7772400" cy="1914004"/>
          </a:xfrm>
        </p:spPr>
        <p:txBody>
          <a:bodyPr/>
          <a:lstStyle/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zh-TW" altLang="en-US" sz="5000" spc="600" dirty="0" smtClean="0">
                <a:solidFill>
                  <a:schemeClr val="accent6">
                    <a:lumMod val="75000"/>
                  </a:schemeClr>
                </a:solidFill>
              </a:rPr>
              <a:t>課程結束</a:t>
            </a:r>
            <a:r>
              <a:rPr lang="en-US" altLang="zh-TW" sz="5000" spc="60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en-US" altLang="zh-TW" sz="5000" spc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zh-TW" altLang="en-US" sz="5000" spc="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656797-17E6-4125-9D36-671CD6303DCD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31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2881313" y="14288"/>
            <a:ext cx="6400800" cy="762000"/>
          </a:xfrm>
        </p:spPr>
        <p:txBody>
          <a:bodyPr/>
          <a:lstStyle/>
          <a:p>
            <a:pPr algn="l"/>
            <a:r>
              <a:rPr lang="zh-TW" altLang="en-US" smtClean="0"/>
              <a:t>附表一、憑證註冊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324F56-1F5E-4283-A972-84B465A25789}" type="slidenum">
              <a:rPr lang="en-US" altLang="zh-TW" smtClean="0">
                <a:solidFill>
                  <a:schemeClr val="tx1"/>
                </a:solidFill>
              </a:rPr>
              <a:pPr>
                <a:defRPr/>
              </a:pPr>
              <a:t>32</a:t>
            </a:fld>
            <a:endParaRPr lang="en-US" altLang="zh-TW">
              <a:solidFill>
                <a:schemeClr val="tx1"/>
              </a:solidFill>
            </a:endParaRPr>
          </a:p>
        </p:txBody>
      </p:sp>
      <p:pic>
        <p:nvPicPr>
          <p:cNvPr id="15364" name="圖片 3" descr="2012-08-14_1853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622425"/>
            <a:ext cx="8891587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319588"/>
            <a:ext cx="449421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下箭號 7"/>
          <p:cNvSpPr/>
          <p:nvPr/>
        </p:nvSpPr>
        <p:spPr>
          <a:xfrm rot="19434042">
            <a:off x="3065463" y="3495675"/>
            <a:ext cx="647700" cy="7207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037973" y="6309320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4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14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>
          <a:xfrm>
            <a:off x="2881313" y="14288"/>
            <a:ext cx="6400800" cy="762000"/>
          </a:xfrm>
        </p:spPr>
        <p:txBody>
          <a:bodyPr/>
          <a:lstStyle/>
          <a:p>
            <a:pPr algn="l"/>
            <a:r>
              <a:rPr lang="zh-TW" altLang="en-US" smtClean="0"/>
              <a:t>附表二</a:t>
            </a:r>
            <a:r>
              <a:rPr lang="en-US" altLang="zh-TW" smtClean="0"/>
              <a:t> </a:t>
            </a:r>
            <a:r>
              <a:rPr lang="zh-TW" altLang="en-US" smtClean="0"/>
              <a:t>、操作手冊</a:t>
            </a:r>
          </a:p>
        </p:txBody>
      </p:sp>
      <p:sp>
        <p:nvSpPr>
          <p:cNvPr id="8" name="向下箭號 7"/>
          <p:cNvSpPr/>
          <p:nvPr/>
        </p:nvSpPr>
        <p:spPr>
          <a:xfrm rot="19434042">
            <a:off x="3065463" y="3495675"/>
            <a:ext cx="647700" cy="7207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16389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23104"/>
              </p:ext>
            </p:extLst>
          </p:nvPr>
        </p:nvGraphicFramePr>
        <p:xfrm>
          <a:off x="900113" y="1373188"/>
          <a:ext cx="7343775" cy="411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0" name="文件" r:id="rId3" imgW="5271734" imgH="4111924" progId="Word.Document.12">
                  <p:embed/>
                </p:oleObj>
              </mc:Choice>
              <mc:Fallback>
                <p:oleObj name="文件" r:id="rId3" imgW="5271734" imgH="4111924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373188"/>
                        <a:ext cx="7343775" cy="411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5795963" y="1557338"/>
            <a:ext cx="792162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6151349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5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</a:rPr>
              <a:t>1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1560" y="6103694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6" action="ppaction://hlinksldjump"/>
              </a:rPr>
              <a:t>返回</a:t>
            </a:r>
            <a:r>
              <a:rPr lang="en-US" altLang="zh-TW" sz="2000" b="1" dirty="0" smtClean="0">
                <a:solidFill>
                  <a:srgbClr val="74B230"/>
                </a:solidFill>
                <a:latin typeface="+mj-lt"/>
              </a:rPr>
              <a:t>2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88016" y="2522794"/>
            <a:ext cx="6408694" cy="851263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59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 smtClean="0"/>
              <a:t>附表三、創稿注意事項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8424862" cy="4968552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公文繕打注意事項</a:t>
            </a:r>
            <a:endParaRPr lang="en-US" altLang="zh-TW" sz="1800" dirty="0" smtClean="0"/>
          </a:p>
          <a:p>
            <a:pPr lvl="1">
              <a:defRPr/>
            </a:pPr>
            <a:r>
              <a:rPr lang="zh-TW" altLang="en-US" dirty="0" smtClean="0"/>
              <a:t>公文編號 一、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、 </a:t>
            </a:r>
            <a:r>
              <a:rPr lang="en-US" altLang="zh-TW" dirty="0" smtClean="0"/>
              <a:t>(1) …</a:t>
            </a:r>
            <a:br>
              <a:rPr lang="en-US" altLang="zh-TW" dirty="0" smtClean="0"/>
            </a:br>
            <a:r>
              <a:rPr lang="zh-TW" altLang="en-US" dirty="0" smtClean="0"/>
              <a:t>必須使用公文製作上</a:t>
            </a:r>
            <a:r>
              <a:rPr lang="en-US" altLang="zh-TW" dirty="0" smtClean="0">
                <a:solidFill>
                  <a:srgbClr val="FF0000"/>
                </a:solidFill>
              </a:rPr>
              <a:t>[</a:t>
            </a:r>
            <a:r>
              <a:rPr lang="zh-TW" altLang="en-US" b="1" dirty="0" smtClean="0">
                <a:solidFill>
                  <a:srgbClr val="FF0000"/>
                </a:solidFill>
              </a:rPr>
              <a:t>公文編號</a:t>
            </a:r>
            <a:r>
              <a:rPr lang="en-US" altLang="zh-TW" dirty="0" smtClean="0">
                <a:solidFill>
                  <a:srgbClr val="FF0000"/>
                </a:solidFill>
              </a:rPr>
              <a:t>]</a:t>
            </a:r>
            <a:r>
              <a:rPr lang="zh-TW" altLang="en-US" dirty="0" smtClean="0">
                <a:solidFill>
                  <a:srgbClr val="FF0000"/>
                </a:solidFill>
              </a:rPr>
              <a:t>設定，</a:t>
            </a:r>
            <a:r>
              <a:rPr lang="zh-TW" altLang="en-US" dirty="0" smtClean="0"/>
              <a:t>不可以手動輸入，以免影響公文發文格式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線上簽核公文於傳送時須使用</a:t>
            </a:r>
            <a:r>
              <a:rPr lang="zh-TW" altLang="en-US" dirty="0" smtClean="0">
                <a:solidFill>
                  <a:srgbClr val="FF0000"/>
                </a:solidFill>
              </a:rPr>
              <a:t>自然人憑證</a:t>
            </a:r>
            <a:r>
              <a:rPr lang="zh-TW" altLang="en-US" dirty="0" smtClean="0"/>
              <a:t>加簽</a:t>
            </a:r>
            <a:endParaRPr lang="en-US" altLang="zh-TW" dirty="0" smtClean="0"/>
          </a:p>
          <a:p>
            <a:pPr lvl="1">
              <a:defRPr/>
            </a:pPr>
            <a:r>
              <a:rPr lang="zh-TW" altLang="en-US" dirty="0" smtClean="0"/>
              <a:t>公文於登錄取號時設定公文類別為線上簽核公文或紙本簽核公文，且於</a:t>
            </a:r>
            <a:r>
              <a:rPr lang="zh-TW" altLang="en-US" dirty="0" smtClean="0">
                <a:solidFill>
                  <a:srgbClr val="FF0000"/>
                </a:solidFill>
              </a:rPr>
              <a:t>登錄取號後</a:t>
            </a:r>
            <a:r>
              <a:rPr lang="zh-TW" altLang="en-US" dirty="0" smtClean="0"/>
              <a:t>開始計算公文時效</a:t>
            </a:r>
            <a:endParaRPr lang="en-US" altLang="zh-TW" dirty="0" smtClean="0"/>
          </a:p>
          <a:p>
            <a:pPr lvl="1" eaLnBrk="1" hangingPunct="1">
              <a:defRPr/>
            </a:pPr>
            <a:r>
              <a:rPr lang="zh-TW" altLang="en-US" dirty="0" smtClean="0"/>
              <a:t>附件夾帶</a:t>
            </a:r>
            <a:r>
              <a:rPr lang="en-US" altLang="zh-TW" dirty="0" smtClean="0"/>
              <a:t>:</a:t>
            </a:r>
            <a:r>
              <a:rPr lang="zh-TW" altLang="en-US" dirty="0" smtClean="0"/>
              <a:t>紫紅色</a:t>
            </a:r>
            <a:r>
              <a:rPr lang="en-US" altLang="zh-TW" dirty="0" smtClean="0"/>
              <a:t>(</a:t>
            </a:r>
            <a:r>
              <a:rPr lang="zh-TW" altLang="en-US" dirty="0" smtClean="0"/>
              <a:t>簽稿附件</a:t>
            </a:r>
            <a:r>
              <a:rPr lang="en-US" altLang="zh-TW" dirty="0" smtClean="0"/>
              <a:t>);</a:t>
            </a:r>
            <a:r>
              <a:rPr lang="zh-TW" altLang="en-US" dirty="0" smtClean="0"/>
              <a:t>淡藍色為發文附件。</a:t>
            </a:r>
            <a:endParaRPr lang="en-US" altLang="zh-TW" dirty="0" smtClean="0"/>
          </a:p>
          <a:p>
            <a:pPr marL="742950" lvl="2" indent="-342900">
              <a:buClr>
                <a:srgbClr val="CC0066"/>
              </a:buClr>
              <a:defRPr/>
            </a:pPr>
            <a:r>
              <a:rPr lang="zh-TW" altLang="en-US" sz="2800" dirty="0" smtClean="0"/>
              <a:t>附件以正本為限，</a:t>
            </a:r>
            <a:r>
              <a:rPr lang="zh-TW" altLang="en-US" sz="2800" dirty="0" smtClean="0">
                <a:solidFill>
                  <a:srgbClr val="FF0000"/>
                </a:solidFill>
              </a:rPr>
              <a:t>副本如需附件需註明含附件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lvl="2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altLang="zh-TW" dirty="0" smtClean="0"/>
          </a:p>
          <a:p>
            <a:pPr lvl="1">
              <a:defRPr/>
            </a:pP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0AC966-6FCC-4DBD-AE01-CEAE86EFC95B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sp>
        <p:nvSpPr>
          <p:cNvPr id="5" name="文字方塊 4"/>
          <p:cNvSpPr txBox="1"/>
          <p:nvPr/>
        </p:nvSpPr>
        <p:spPr>
          <a:xfrm>
            <a:off x="7037973" y="6309320"/>
            <a:ext cx="872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4B230"/>
                </a:solidFill>
                <a:latin typeface="+mj-lt"/>
                <a:hlinkClick r:id="rId2" action="ppaction://hlinksldjump"/>
              </a:rPr>
              <a:t>返回</a:t>
            </a:r>
            <a:endParaRPr lang="zh-TW" altLang="en-US" sz="2000" b="1" dirty="0">
              <a:solidFill>
                <a:srgbClr val="74B23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924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7CD95DD9-8452-439D-9A7E-E64068C7CB73}" type="slidenum">
              <a:rPr lang="en-US" altLang="zh-TW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 rot="5408951">
            <a:off x="4252119" y="4220369"/>
            <a:ext cx="1131888" cy="1066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208 w 21600"/>
              <a:gd name="T13" fmla="*/ 15177 h 21600"/>
              <a:gd name="T14" fmla="*/ 19392 w 21600"/>
              <a:gd name="T15" fmla="*/ 19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8195" y="6711"/>
                </a:lnTo>
                <a:lnTo>
                  <a:pt x="9419" y="6711"/>
                </a:lnTo>
                <a:lnTo>
                  <a:pt x="9419" y="15177"/>
                </a:lnTo>
                <a:lnTo>
                  <a:pt x="4165" y="15177"/>
                </a:lnTo>
                <a:lnTo>
                  <a:pt x="4165" y="13205"/>
                </a:lnTo>
                <a:lnTo>
                  <a:pt x="0" y="17402"/>
                </a:lnTo>
                <a:lnTo>
                  <a:pt x="4165" y="21600"/>
                </a:lnTo>
                <a:lnTo>
                  <a:pt x="4165" y="19628"/>
                </a:lnTo>
                <a:lnTo>
                  <a:pt x="17435" y="19628"/>
                </a:lnTo>
                <a:lnTo>
                  <a:pt x="17435" y="21600"/>
                </a:lnTo>
                <a:lnTo>
                  <a:pt x="21600" y="17402"/>
                </a:lnTo>
                <a:lnTo>
                  <a:pt x="17435" y="13205"/>
                </a:lnTo>
                <a:lnTo>
                  <a:pt x="17435" y="15177"/>
                </a:lnTo>
                <a:lnTo>
                  <a:pt x="12181" y="15177"/>
                </a:lnTo>
                <a:lnTo>
                  <a:pt x="12181" y="6711"/>
                </a:lnTo>
                <a:lnTo>
                  <a:pt x="13405" y="671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3203575" y="1125538"/>
            <a:ext cx="2592388" cy="1074737"/>
            <a:chOff x="2448" y="3456"/>
            <a:chExt cx="1728" cy="768"/>
          </a:xfrm>
        </p:grpSpPr>
        <p:sp>
          <p:nvSpPr>
            <p:cNvPr id="8214" name="AutoShape 4"/>
            <p:cNvSpPr>
              <a:spLocks noChangeArrowheads="1"/>
            </p:cNvSpPr>
            <p:nvPr/>
          </p:nvSpPr>
          <p:spPr bwMode="auto">
            <a:xfrm>
              <a:off x="2448" y="3456"/>
              <a:ext cx="1728" cy="768"/>
            </a:xfrm>
            <a:prstGeom prst="flowChartDocumen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18900000" scaled="1"/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61850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40" y="3552"/>
              <a:ext cx="1200" cy="48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擬</a:t>
              </a:r>
              <a:r>
                <a:rPr lang="en-US" altLang="zh-TW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(</a:t>
              </a: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簽</a:t>
              </a:r>
              <a:r>
                <a:rPr lang="en-US" altLang="zh-TW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)</a:t>
              </a:r>
              <a:r>
                <a:rPr lang="zh-TW" altLang="en-US" sz="3600" kern="10">
                  <a:ln w="9525" cap="sq">
                    <a:solidFill>
                      <a:srgbClr val="0000CC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0000CC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7" name="Group 6"/>
          <p:cNvGrpSpPr>
            <a:grpSpLocks/>
          </p:cNvGrpSpPr>
          <p:nvPr/>
        </p:nvGrpSpPr>
        <p:grpSpPr bwMode="auto">
          <a:xfrm>
            <a:off x="3149600" y="2541588"/>
            <a:ext cx="2743200" cy="1535112"/>
            <a:chOff x="2496" y="1104"/>
            <a:chExt cx="1728" cy="768"/>
          </a:xfrm>
        </p:grpSpPr>
        <p:sp>
          <p:nvSpPr>
            <p:cNvPr id="8210" name="AutoShape 7"/>
            <p:cNvSpPr>
              <a:spLocks noChangeArrowheads="1"/>
            </p:cNvSpPr>
            <p:nvPr/>
          </p:nvSpPr>
          <p:spPr bwMode="auto">
            <a:xfrm>
              <a:off x="2496" y="1104"/>
              <a:ext cx="1728" cy="768"/>
            </a:xfrm>
            <a:prstGeom prst="flowChartPreparation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>
              <a:off x="2496" y="1488"/>
              <a:ext cx="168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61850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880" y="1152"/>
              <a:ext cx="816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核</a:t>
              </a:r>
              <a:r>
                <a:rPr lang="en-US" altLang="zh-TW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3600" kern="10" dirty="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  <p:sp>
          <p:nvSpPr>
            <p:cNvPr id="5141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2784" y="1536"/>
              <a:ext cx="1152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 smtClean="0">
                  <a:ln w="9525" cap="sq">
                    <a:solidFill>
                      <a:srgbClr val="66FF33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66FF33"/>
                  </a:solidFill>
                  <a:latin typeface="標楷體"/>
                  <a:ea typeface="標楷體"/>
                </a:rPr>
                <a:t>組室主管</a:t>
              </a:r>
              <a:endParaRPr lang="en-US" altLang="zh-TW" sz="3600" kern="10" dirty="0" smtClean="0">
                <a:ln w="9525" cap="sq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solidFill>
                  <a:srgbClr val="66FF33"/>
                </a:solidFill>
                <a:latin typeface="標楷體"/>
                <a:ea typeface="標楷體"/>
              </a:endParaRPr>
            </a:p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 dirty="0" smtClean="0">
                  <a:ln w="9525" cap="sq">
                    <a:solidFill>
                      <a:srgbClr val="66FF33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66FF33"/>
                  </a:solidFill>
                  <a:latin typeface="標楷體"/>
                  <a:ea typeface="標楷體"/>
                </a:rPr>
                <a:t>所部主管</a:t>
              </a:r>
              <a:endParaRPr lang="zh-TW" altLang="en-US" sz="3600" kern="10" dirty="0">
                <a:ln w="9525" cap="sq">
                  <a:solidFill>
                    <a:srgbClr val="66FF33"/>
                  </a:solidFill>
                  <a:round/>
                  <a:headEnd type="none" w="sm" len="sm"/>
                  <a:tailEnd type="none" w="sm" len="sm"/>
                </a:ln>
                <a:solidFill>
                  <a:srgbClr val="66FF33"/>
                </a:solidFill>
                <a:latin typeface="標楷體"/>
                <a:ea typeface="標楷體"/>
              </a:endParaRPr>
            </a:p>
          </p:txBody>
        </p:sp>
      </p:grpSp>
      <p:grpSp>
        <p:nvGrpSpPr>
          <p:cNvPr id="8198" name="Group 11"/>
          <p:cNvGrpSpPr>
            <a:grpSpLocks/>
          </p:cNvGrpSpPr>
          <p:nvPr/>
        </p:nvGrpSpPr>
        <p:grpSpPr bwMode="auto">
          <a:xfrm>
            <a:off x="5364163" y="4187825"/>
            <a:ext cx="2303462" cy="930275"/>
            <a:chOff x="3696" y="2064"/>
            <a:chExt cx="1728" cy="768"/>
          </a:xfrm>
        </p:grpSpPr>
        <p:sp>
          <p:nvSpPr>
            <p:cNvPr id="8208" name="AutoShape 12"/>
            <p:cNvSpPr>
              <a:spLocks noChangeArrowheads="1"/>
            </p:cNvSpPr>
            <p:nvPr/>
          </p:nvSpPr>
          <p:spPr bwMode="auto">
            <a:xfrm>
              <a:off x="3696" y="2064"/>
              <a:ext cx="1728" cy="768"/>
            </a:xfrm>
            <a:prstGeom prst="flowChartPreparation">
              <a:avLst/>
            </a:pr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r="100000" b="100000"/>
              </a:path>
            </a:gradFill>
            <a:ln w="12700" cap="sq">
              <a:solidFill>
                <a:srgbClr val="FFFF99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618509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4080" y="2256"/>
              <a:ext cx="960" cy="43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會</a:t>
              </a:r>
              <a:r>
                <a:rPr lang="en-US" altLang="zh-TW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(</a:t>
              </a: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簽</a:t>
              </a:r>
              <a:r>
                <a:rPr lang="en-US" altLang="zh-TW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)</a:t>
              </a:r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書法家行楷體"/>
                </a:rPr>
                <a:t>稿</a:t>
              </a:r>
            </a:p>
          </p:txBody>
        </p:sp>
      </p:grpSp>
      <p:grpSp>
        <p:nvGrpSpPr>
          <p:cNvPr id="8199" name="Group 14"/>
          <p:cNvGrpSpPr>
            <a:grpSpLocks/>
          </p:cNvGrpSpPr>
          <p:nvPr/>
        </p:nvGrpSpPr>
        <p:grpSpPr bwMode="auto">
          <a:xfrm>
            <a:off x="3276600" y="5300663"/>
            <a:ext cx="2592388" cy="1152525"/>
            <a:chOff x="2352" y="3264"/>
            <a:chExt cx="2112" cy="816"/>
          </a:xfrm>
        </p:grpSpPr>
        <p:sp>
          <p:nvSpPr>
            <p:cNvPr id="8206" name="AutoShape 15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8207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folHlink"/>
                  </a:solidFill>
                  <a:latin typeface="標楷體"/>
                  <a:ea typeface="標楷體"/>
                </a:rPr>
                <a:t>判行</a:t>
              </a:r>
            </a:p>
          </p:txBody>
        </p:sp>
      </p:grpSp>
      <p:sp>
        <p:nvSpPr>
          <p:cNvPr id="8200" name="AutoShape 17"/>
          <p:cNvSpPr>
            <a:spLocks noChangeArrowheads="1"/>
          </p:cNvSpPr>
          <p:nvPr/>
        </p:nvSpPr>
        <p:spPr bwMode="auto">
          <a:xfrm rot="-5529757">
            <a:off x="847725" y="2401888"/>
            <a:ext cx="4838700" cy="2286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 w 21600"/>
              <a:gd name="T13" fmla="*/ 0 h 21600"/>
              <a:gd name="T14" fmla="*/ 21503 w 21600"/>
              <a:gd name="T15" fmla="*/ 984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193" y="8097"/>
                </a:moveTo>
                <a:cubicBezTo>
                  <a:pt x="5290" y="5414"/>
                  <a:pt x="7901" y="3662"/>
                  <a:pt x="10800" y="3662"/>
                </a:cubicBezTo>
                <a:cubicBezTo>
                  <a:pt x="13698" y="3662"/>
                  <a:pt x="16309" y="5414"/>
                  <a:pt x="17406" y="8097"/>
                </a:cubicBezTo>
                <a:lnTo>
                  <a:pt x="20795" y="6710"/>
                </a:lnTo>
                <a:cubicBezTo>
                  <a:pt x="19135" y="2651"/>
                  <a:pt x="15185" y="0"/>
                  <a:pt x="10799" y="0"/>
                </a:cubicBezTo>
                <a:cubicBezTo>
                  <a:pt x="6414" y="0"/>
                  <a:pt x="2464" y="2651"/>
                  <a:pt x="804" y="6710"/>
                </a:cubicBezTo>
                <a:lnTo>
                  <a:pt x="4193" y="8097"/>
                </a:lnTo>
                <a:close/>
              </a:path>
            </a:pathLst>
          </a:custGeom>
          <a:solidFill>
            <a:srgbClr val="FF00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01" name="WordArt 18"/>
          <p:cNvSpPr>
            <a:spLocks noChangeArrowheads="1" noChangeShapeType="1" noTextEdit="1"/>
          </p:cNvSpPr>
          <p:nvPr/>
        </p:nvSpPr>
        <p:spPr bwMode="auto">
          <a:xfrm rot="5400000">
            <a:off x="-715962" y="3605213"/>
            <a:ext cx="4552950" cy="457200"/>
          </a:xfrm>
          <a:prstGeom prst="rect">
            <a:avLst/>
          </a:prstGeom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zh-TW" altLang="en-US" sz="3600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標楷體"/>
                <a:ea typeface="標楷體"/>
              </a:rPr>
              <a:t>承辦人員應主動負起催辦、追蹤與聯繫責任</a:t>
            </a:r>
          </a:p>
        </p:txBody>
      </p:sp>
      <p:sp>
        <p:nvSpPr>
          <p:cNvPr id="8202" name="AutoShape 19"/>
          <p:cNvSpPr>
            <a:spLocks noChangeArrowheads="1"/>
          </p:cNvSpPr>
          <p:nvPr/>
        </p:nvSpPr>
        <p:spPr bwMode="auto">
          <a:xfrm>
            <a:off x="4140200" y="21336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3333FF"/>
          </a:solidFill>
          <a:ln w="12700" cap="sq">
            <a:solidFill>
              <a:srgbClr val="00FF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8203" name="WordArt 20"/>
          <p:cNvSpPr>
            <a:spLocks noChangeArrowheads="1" noChangeShapeType="1" noTextEdit="1"/>
          </p:cNvSpPr>
          <p:nvPr/>
        </p:nvSpPr>
        <p:spPr bwMode="auto">
          <a:xfrm>
            <a:off x="2386013" y="1528763"/>
            <a:ext cx="457200" cy="40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4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過</a:t>
            </a:r>
          </a:p>
        </p:txBody>
      </p:sp>
      <p:sp>
        <p:nvSpPr>
          <p:cNvPr id="8204" name="WordArt 21"/>
          <p:cNvSpPr>
            <a:spLocks noChangeArrowheads="1" noChangeShapeType="1" noTextEdit="1"/>
          </p:cNvSpPr>
          <p:nvPr/>
        </p:nvSpPr>
        <p:spPr bwMode="auto">
          <a:xfrm>
            <a:off x="2386013" y="4714841"/>
            <a:ext cx="457200" cy="40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514"/>
              </a:avLst>
            </a:prstTxWarp>
          </a:bodyPr>
          <a:lstStyle/>
          <a:p>
            <a:pPr algn="ctr"/>
            <a:r>
              <a:rPr lang="zh-TW" altLang="en-US" sz="2400" kern="10" dirty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標楷體"/>
                <a:ea typeface="標楷體"/>
              </a:rPr>
              <a:t>程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1560513" y="115888"/>
            <a:ext cx="698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b="1" dirty="0">
                <a:solidFill>
                  <a:schemeClr val="accent2"/>
                </a:solidFill>
                <a:latin typeface="+mn-lt"/>
              </a:rPr>
              <a:t>一、公文處理流程說明</a:t>
            </a:r>
            <a:r>
              <a:rPr lang="en-US" altLang="zh-TW" sz="4000" b="1" dirty="0">
                <a:solidFill>
                  <a:schemeClr val="accent2"/>
                </a:solidFill>
                <a:latin typeface="+mn-lt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3362312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8F47819C-3766-45B0-88DB-BD1321E2ACF1}" type="slidenum">
              <a:rPr lang="en-US" altLang="zh-TW"/>
              <a:pPr>
                <a:defRPr/>
              </a:pPr>
              <a:t>5</a:t>
            </a:fld>
            <a:endParaRPr lang="en-US" altLang="zh-TW"/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2655888" y="1268413"/>
            <a:ext cx="3382962" cy="990600"/>
            <a:chOff x="2352" y="3264"/>
            <a:chExt cx="2112" cy="816"/>
          </a:xfrm>
        </p:grpSpPr>
        <p:sp>
          <p:nvSpPr>
            <p:cNvPr id="9237" name="AutoShape 3"/>
            <p:cNvSpPr>
              <a:spLocks noChangeArrowheads="1"/>
            </p:cNvSpPr>
            <p:nvPr/>
          </p:nvSpPr>
          <p:spPr bwMode="auto">
            <a:xfrm>
              <a:off x="2352" y="3264"/>
              <a:ext cx="2112" cy="816"/>
            </a:xfrm>
            <a:prstGeom prst="flowChartDecision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path path="shape">
                <a:fillToRect l="50000" t="50000" r="50000" b="50000"/>
              </a:path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928" y="3552"/>
              <a:ext cx="105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00FFFF"/>
                    </a:solidFill>
                    <a:round/>
                    <a:headEnd type="none" w="sm" len="sm"/>
                    <a:tailEnd type="none" w="sm" len="sm"/>
                  </a:ln>
                  <a:solidFill>
                    <a:schemeClr val="folHlink"/>
                  </a:solidFill>
                  <a:latin typeface="標楷體"/>
                  <a:ea typeface="標楷體"/>
                </a:rPr>
                <a:t>判行</a:t>
              </a:r>
            </a:p>
          </p:txBody>
        </p:sp>
      </p:grpSp>
      <p:grpSp>
        <p:nvGrpSpPr>
          <p:cNvPr id="9220" name="Group 5"/>
          <p:cNvGrpSpPr>
            <a:grpSpLocks/>
          </p:cNvGrpSpPr>
          <p:nvPr/>
        </p:nvGrpSpPr>
        <p:grpSpPr bwMode="auto">
          <a:xfrm>
            <a:off x="2152650" y="4664075"/>
            <a:ext cx="1752600" cy="762000"/>
            <a:chOff x="1968" y="2928"/>
            <a:chExt cx="1104" cy="480"/>
          </a:xfrm>
        </p:grpSpPr>
        <p:sp>
          <p:nvSpPr>
            <p:cNvPr id="9235" name="AutoShape 6"/>
            <p:cNvSpPr>
              <a:spLocks noChangeArrowheads="1"/>
            </p:cNvSpPr>
            <p:nvPr/>
          </p:nvSpPr>
          <p:spPr bwMode="auto">
            <a:xfrm>
              <a:off x="1968" y="2928"/>
              <a:ext cx="1104" cy="480"/>
            </a:xfrm>
            <a:prstGeom prst="flowChartProcess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66FF33"/>
                </a:gs>
              </a:gsLst>
              <a:lin ang="5400000" scaled="1"/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302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存查</a:t>
              </a:r>
            </a:p>
          </p:txBody>
        </p:sp>
      </p:grpSp>
      <p:grpSp>
        <p:nvGrpSpPr>
          <p:cNvPr id="9221" name="Group 8"/>
          <p:cNvGrpSpPr>
            <a:grpSpLocks/>
          </p:cNvGrpSpPr>
          <p:nvPr/>
        </p:nvGrpSpPr>
        <p:grpSpPr bwMode="auto">
          <a:xfrm>
            <a:off x="4210050" y="4664075"/>
            <a:ext cx="1676400" cy="762000"/>
            <a:chOff x="3264" y="2928"/>
            <a:chExt cx="1056" cy="480"/>
          </a:xfrm>
        </p:grpSpPr>
        <p:sp>
          <p:nvSpPr>
            <p:cNvPr id="9233" name="AutoShape 9"/>
            <p:cNvSpPr>
              <a:spLocks noChangeArrowheads="1"/>
            </p:cNvSpPr>
            <p:nvPr/>
          </p:nvSpPr>
          <p:spPr bwMode="auto">
            <a:xfrm>
              <a:off x="3264" y="2928"/>
              <a:ext cx="1056" cy="480"/>
            </a:xfrm>
            <a:prstGeom prst="flowChartProcess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00FFCC"/>
                </a:gs>
              </a:gsLst>
              <a:lin ang="5400000" scaled="1"/>
            </a:grad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4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408" y="302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FF0000"/>
                  </a:solidFill>
                  <a:latin typeface="標楷體"/>
                  <a:ea typeface="標楷體"/>
                </a:rPr>
                <a:t>發文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2152650" y="5883275"/>
            <a:ext cx="3886200" cy="609600"/>
            <a:chOff x="1968" y="3696"/>
            <a:chExt cx="2448" cy="384"/>
          </a:xfrm>
        </p:grpSpPr>
        <p:sp>
          <p:nvSpPr>
            <p:cNvPr id="9231" name="AutoShape 13"/>
            <p:cNvSpPr>
              <a:spLocks noChangeArrowheads="1"/>
            </p:cNvSpPr>
            <p:nvPr/>
          </p:nvSpPr>
          <p:spPr bwMode="auto">
            <a:xfrm>
              <a:off x="1968" y="3696"/>
              <a:ext cx="2448" cy="384"/>
            </a:xfrm>
            <a:prstGeom prst="flowChartTerminator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FFFF66"/>
                </a:gs>
              </a:gsLst>
              <a:lin ang="5400000" scaled="1"/>
            </a:gradFill>
            <a:ln w="12700" cap="sq">
              <a:solidFill>
                <a:srgbClr val="FF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2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2496" y="3744"/>
              <a:ext cx="1488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 dirty="0">
                  <a:ln w="9525" cap="sq">
                    <a:solidFill>
                      <a:srgbClr val="FF00FF"/>
                    </a:solidFill>
                    <a:round/>
                    <a:headEnd type="none" w="sm" len="sm"/>
                    <a:tailEnd type="none" w="sm" len="sm"/>
                  </a:ln>
                  <a:latin typeface="標楷體"/>
                  <a:ea typeface="標楷體"/>
                </a:rPr>
                <a:t>結案歸檔</a:t>
              </a:r>
            </a:p>
          </p:txBody>
        </p:sp>
      </p:grpSp>
      <p:grpSp>
        <p:nvGrpSpPr>
          <p:cNvPr id="9223" name="Group 15"/>
          <p:cNvGrpSpPr>
            <a:grpSpLocks/>
          </p:cNvGrpSpPr>
          <p:nvPr/>
        </p:nvGrpSpPr>
        <p:grpSpPr bwMode="auto">
          <a:xfrm>
            <a:off x="2771775" y="2736850"/>
            <a:ext cx="3048000" cy="1152525"/>
            <a:chOff x="3216" y="1056"/>
            <a:chExt cx="1104" cy="384"/>
          </a:xfrm>
        </p:grpSpPr>
        <p:sp>
          <p:nvSpPr>
            <p:cNvPr id="9229" name="AutoShape 16" descr="花束"/>
            <p:cNvSpPr>
              <a:spLocks noChangeArrowheads="1"/>
            </p:cNvSpPr>
            <p:nvPr/>
          </p:nvSpPr>
          <p:spPr bwMode="auto">
            <a:xfrm>
              <a:off x="3216" y="1056"/>
              <a:ext cx="1104" cy="384"/>
            </a:xfrm>
            <a:prstGeom prst="flowChartProcess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 cap="sq">
              <a:solidFill>
                <a:srgbClr val="00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66"/>
                </a:buClr>
                <a:buSzPct val="50000"/>
                <a:buFont typeface="Wingdings" pitchFamily="2" charset="2"/>
                <a:buChar char="n"/>
                <a:defRPr kumimoji="1" sz="32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366FF"/>
                </a:buClr>
                <a:buSzPct val="50000"/>
                <a:buFont typeface="Wingdings" pitchFamily="2" charset="2"/>
                <a:buChar char="n"/>
                <a:defRPr kumimoji="1" sz="28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9900"/>
                </a:buClr>
                <a:buSzPct val="5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F9900"/>
                </a:buClr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50000"/>
                <a:buFont typeface="Wingdings" pitchFamily="2" charset="2"/>
                <a:buChar char="n"/>
                <a:defRPr kumimoji="1" sz="200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  <a:cs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4400">
                <a:latin typeface="Times New Roman" pitchFamily="18" charset="0"/>
              </a:endParaRPr>
            </a:p>
          </p:txBody>
        </p:sp>
        <p:sp>
          <p:nvSpPr>
            <p:cNvPr id="9230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360" y="1104"/>
              <a:ext cx="816" cy="288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zh-TW" altLang="en-US" sz="3600" kern="10">
                  <a:ln w="9525" cap="sq">
                    <a:solidFill>
                      <a:srgbClr val="3333FF"/>
                    </a:solidFill>
                    <a:round/>
                    <a:headEnd type="none" w="sm" len="sm"/>
                    <a:tailEnd type="none" w="sm" len="sm"/>
                  </a:ln>
                  <a:solidFill>
                    <a:srgbClr val="3333CC"/>
                  </a:solidFill>
                  <a:latin typeface="標楷體"/>
                  <a:ea typeface="標楷體"/>
                </a:rPr>
                <a:t>承辦人</a:t>
              </a:r>
            </a:p>
          </p:txBody>
        </p:sp>
      </p:grpSp>
      <p:sp>
        <p:nvSpPr>
          <p:cNvPr id="9224" name="Line 24"/>
          <p:cNvSpPr>
            <a:spLocks noChangeShapeType="1"/>
          </p:cNvSpPr>
          <p:nvPr/>
        </p:nvSpPr>
        <p:spPr bwMode="auto">
          <a:xfrm>
            <a:off x="4403725" y="2273300"/>
            <a:ext cx="0" cy="381000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225" name="Line 27"/>
          <p:cNvSpPr>
            <a:spLocks noChangeShapeType="1"/>
          </p:cNvSpPr>
          <p:nvPr/>
        </p:nvSpPr>
        <p:spPr bwMode="auto">
          <a:xfrm flipH="1">
            <a:off x="5048250" y="4005263"/>
            <a:ext cx="0" cy="658812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9226" name="AutoShape 30"/>
          <p:cNvSpPr>
            <a:spLocks/>
          </p:cNvSpPr>
          <p:nvPr/>
        </p:nvSpPr>
        <p:spPr bwMode="auto">
          <a:xfrm rot="5368058">
            <a:off x="3943350" y="4702175"/>
            <a:ext cx="381000" cy="1828800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9227" name="Rectangle 31"/>
          <p:cNvSpPr>
            <a:spLocks noChangeArrowheads="1"/>
          </p:cNvSpPr>
          <p:nvPr/>
        </p:nvSpPr>
        <p:spPr bwMode="auto">
          <a:xfrm>
            <a:off x="1677076" y="188640"/>
            <a:ext cx="6769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zh-TW" altLang="en-US" sz="4000" b="1" dirty="0">
                <a:solidFill>
                  <a:schemeClr val="accent2"/>
                </a:solidFill>
                <a:latin typeface="+mn-lt"/>
              </a:rPr>
              <a:t>一、公文處理流程說明</a:t>
            </a:r>
            <a:r>
              <a:rPr lang="en-US" altLang="zh-TW" sz="4000" b="1" dirty="0">
                <a:solidFill>
                  <a:schemeClr val="accent2"/>
                </a:solidFill>
                <a:latin typeface="+mn-lt"/>
              </a:rPr>
              <a:t>-3</a:t>
            </a:r>
          </a:p>
        </p:txBody>
      </p:sp>
      <p:sp>
        <p:nvSpPr>
          <p:cNvPr id="9228" name="Line 27"/>
          <p:cNvSpPr>
            <a:spLocks noChangeShapeType="1"/>
          </p:cNvSpPr>
          <p:nvPr/>
        </p:nvSpPr>
        <p:spPr bwMode="auto">
          <a:xfrm flipH="1">
            <a:off x="3217863" y="4005263"/>
            <a:ext cx="0" cy="658812"/>
          </a:xfrm>
          <a:prstGeom prst="line">
            <a:avLst/>
          </a:prstGeom>
          <a:noFill/>
          <a:ln w="76200" cap="sq">
            <a:solidFill>
              <a:srgbClr val="FF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24" name="AutoShape 30"/>
          <p:cNvSpPr>
            <a:spLocks/>
          </p:cNvSpPr>
          <p:nvPr/>
        </p:nvSpPr>
        <p:spPr bwMode="auto">
          <a:xfrm>
            <a:off x="6038850" y="2555166"/>
            <a:ext cx="638154" cy="1807995"/>
          </a:xfrm>
          <a:prstGeom prst="rightBrace">
            <a:avLst>
              <a:gd name="adj1" fmla="val 40000"/>
              <a:gd name="adj2" fmla="val 50000"/>
            </a:avLst>
          </a:prstGeom>
          <a:noFill/>
          <a:ln w="76200" cap="sq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0066"/>
              </a:buClr>
              <a:buSzPct val="5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366FF"/>
              </a:buClr>
              <a:buSzPct val="5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00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4400">
              <a:latin typeface="Times New Roman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728528" y="3085203"/>
            <a:ext cx="2019936" cy="1384995"/>
          </a:xfrm>
          <a:prstGeom prst="rect">
            <a:avLst/>
          </a:prstGeom>
          <a:solidFill>
            <a:srgbClr val="FFC00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逾期前</a:t>
            </a:r>
            <a:r>
              <a:rPr lang="en-US" altLang="zh-TW" sz="2800" b="1" dirty="0" smtClean="0">
                <a:solidFill>
                  <a:srgbClr val="00B050"/>
                </a:solidFill>
                <a:latin typeface="+mn-lt"/>
              </a:rPr>
              <a:t>2</a:t>
            </a:r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天</a:t>
            </a:r>
            <a:r>
              <a:rPr lang="en-US" altLang="zh-TW" sz="2800" b="1" dirty="0" smtClean="0">
                <a:solidFill>
                  <a:srgbClr val="00B050"/>
                </a:solidFill>
                <a:latin typeface="+mn-lt"/>
              </a:rPr>
              <a:t>E-mail</a:t>
            </a:r>
            <a:r>
              <a:rPr lang="zh-TW" altLang="en-US" sz="2800" b="1" dirty="0" smtClean="0">
                <a:solidFill>
                  <a:srgbClr val="00B050"/>
                </a:solidFill>
                <a:latin typeface="+mn-lt"/>
              </a:rPr>
              <a:t>提醒</a:t>
            </a:r>
            <a:endParaRPr lang="en-US" altLang="zh-TW" sz="2800" b="1" dirty="0" smtClean="0">
              <a:solidFill>
                <a:srgbClr val="00B050"/>
              </a:solidFill>
              <a:latin typeface="+mn-lt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latin typeface="+mn-lt"/>
              </a:rPr>
              <a:t>逾期稽催</a:t>
            </a:r>
            <a:endParaRPr lang="zh-TW" altLang="en-US" sz="2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446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1403648" y="116633"/>
            <a:ext cx="7077075" cy="864096"/>
          </a:xfrm>
        </p:spPr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位置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395536" y="1196752"/>
            <a:ext cx="8569325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7525" lvl="2" indent="-342900">
              <a:buClr>
                <a:srgbClr val="CC0066"/>
              </a:buClr>
            </a:pPr>
            <a:r>
              <a:rPr lang="zh-TW" altLang="en-US" sz="2400" dirty="0" smtClean="0"/>
              <a:t>進入本所網頁首頁，</a:t>
            </a:r>
            <a:r>
              <a:rPr lang="zh-TW" altLang="en-US" sz="2400" dirty="0" smtClean="0">
                <a:solidFill>
                  <a:srgbClr val="FF0000"/>
                </a:solidFill>
              </a:rPr>
              <a:t>公文管理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B3C7BB-72D6-40AB-9081-2BDED816CE7B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23596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4" y="1916832"/>
            <a:ext cx="76644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1979712" y="3429000"/>
            <a:ext cx="792088" cy="72008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7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1618791" y="188640"/>
            <a:ext cx="7077075" cy="792088"/>
          </a:xfrm>
        </p:spPr>
        <p:txBody>
          <a:bodyPr/>
          <a:lstStyle/>
          <a:p>
            <a:pPr algn="l"/>
            <a:r>
              <a:rPr lang="zh-TW" altLang="en-US" dirty="0" smtClean="0"/>
              <a:t>二、系統簡介</a:t>
            </a:r>
            <a:r>
              <a:rPr lang="en-US" altLang="zh-TW" dirty="0" smtClean="0"/>
              <a:t>-</a:t>
            </a:r>
            <a:r>
              <a:rPr lang="zh-TW" altLang="en-US" dirty="0" smtClean="0"/>
              <a:t>登入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395288" y="981075"/>
            <a:ext cx="8569325" cy="53228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9DF335-1436-4EDB-B78A-63964E8C080A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9" name="文字方塊 8"/>
          <p:cNvSpPr txBox="1"/>
          <p:nvPr/>
        </p:nvSpPr>
        <p:spPr>
          <a:xfrm>
            <a:off x="5994400" y="1960563"/>
            <a:ext cx="2735263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defRPr/>
            </a:pPr>
            <a:r>
              <a:rPr lang="zh-TW" altLang="en-US" sz="2800" dirty="0">
                <a:latin typeface="+mj-ea"/>
                <a:ea typeface="+mj-ea"/>
              </a:rPr>
              <a:t>第一次登入</a:t>
            </a:r>
            <a:r>
              <a:rPr lang="en-US" altLang="zh-TW" sz="2800" dirty="0">
                <a:latin typeface="+mj-ea"/>
                <a:ea typeface="+mj-ea"/>
              </a:rPr>
              <a:t>:</a:t>
            </a:r>
            <a:endParaRPr lang="zh-TW" altLang="en-US" sz="2800" dirty="0">
              <a:latin typeface="+mj-ea"/>
              <a:ea typeface="+mj-ea"/>
            </a:endParaRPr>
          </a:p>
          <a:p>
            <a:pPr marL="0" lvl="1">
              <a:defRPr/>
            </a:pPr>
            <a:r>
              <a:rPr lang="zh-TW" altLang="en-US" sz="2800" dirty="0">
                <a:latin typeface="+mj-ea"/>
                <a:ea typeface="+mj-ea"/>
              </a:rPr>
              <a:t>輸入帳號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latin typeface="+mj-ea"/>
                <a:ea typeface="+mj-ea"/>
              </a:rPr>
              <a:t>識別證號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、密碼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空白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，點選</a:t>
            </a:r>
            <a:r>
              <a:rPr lang="en-US" altLang="zh-TW" sz="2800" dirty="0">
                <a:latin typeface="+mj-ea"/>
                <a:ea typeface="+mj-ea"/>
              </a:rPr>
              <a:t>【</a:t>
            </a:r>
            <a:r>
              <a:rPr lang="zh-TW" altLang="en-US" sz="2800" dirty="0">
                <a:solidFill>
                  <a:srgbClr val="008000"/>
                </a:solidFill>
                <a:latin typeface="+mj-ea"/>
                <a:ea typeface="+mj-ea"/>
              </a:rPr>
              <a:t>密碼變更</a:t>
            </a:r>
            <a:r>
              <a:rPr lang="en-US" altLang="zh-TW" sz="2800" dirty="0">
                <a:latin typeface="+mj-ea"/>
                <a:ea typeface="+mj-ea"/>
              </a:rPr>
              <a:t>】</a:t>
            </a:r>
            <a:r>
              <a:rPr lang="zh-TW" altLang="en-US" sz="2800" dirty="0">
                <a:latin typeface="+mj-ea"/>
                <a:ea typeface="+mj-ea"/>
              </a:rPr>
              <a:t>舊密碼為</a:t>
            </a:r>
            <a:r>
              <a:rPr lang="en-US" altLang="zh-TW" sz="2800" dirty="0">
                <a:latin typeface="+mj-ea"/>
                <a:ea typeface="+mj-ea"/>
              </a:rPr>
              <a:t>(</a:t>
            </a:r>
            <a:r>
              <a:rPr lang="zh-TW" altLang="en-US" sz="2800" dirty="0">
                <a:solidFill>
                  <a:srgbClr val="FF0000"/>
                </a:solidFill>
                <a:latin typeface="+mj-ea"/>
                <a:ea typeface="+mj-ea"/>
              </a:rPr>
              <a:t>空白</a:t>
            </a:r>
            <a:r>
              <a:rPr lang="en-US" altLang="zh-TW" sz="2800" dirty="0">
                <a:latin typeface="+mj-ea"/>
                <a:ea typeface="+mj-ea"/>
              </a:rPr>
              <a:t>)</a:t>
            </a:r>
            <a:r>
              <a:rPr lang="zh-TW" altLang="en-US" sz="2800" dirty="0">
                <a:latin typeface="+mj-ea"/>
                <a:ea typeface="+mj-ea"/>
              </a:rPr>
              <a:t>，設定後重新輸入帳號、密碼，進入公文系統。</a:t>
            </a:r>
            <a:endParaRPr lang="en-US" altLang="zh-TW" sz="2800" dirty="0">
              <a:latin typeface="+mj-ea"/>
              <a:ea typeface="+mj-ea"/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431925"/>
            <a:ext cx="5472113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3043238" y="3863975"/>
            <a:ext cx="300037" cy="274638"/>
          </a:xfrm>
          <a:prstGeom prst="ellipse">
            <a:avLst/>
          </a:prstGeom>
          <a:solidFill>
            <a:schemeClr val="bg1">
              <a:alpha val="9000"/>
            </a:schemeClr>
          </a:solidFill>
          <a:ln w="349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7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077075" cy="936625"/>
          </a:xfrm>
        </p:spPr>
        <p:txBody>
          <a:bodyPr/>
          <a:lstStyle/>
          <a:p>
            <a:pPr algn="l"/>
            <a:r>
              <a:rPr lang="zh-TW" altLang="en-US" sz="4000" dirty="0" smtClean="0"/>
              <a:t>二、系統簡介</a:t>
            </a:r>
            <a:r>
              <a:rPr lang="en-US" altLang="zh-TW" sz="4000" dirty="0" smtClean="0"/>
              <a:t>-</a:t>
            </a:r>
            <a:r>
              <a:rPr lang="zh-TW" altLang="en-US" sz="4000" dirty="0" smtClean="0"/>
              <a:t>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CF7D6-CE69-40CD-ACB6-E36F0B04D9EF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graphicFrame>
        <p:nvGraphicFramePr>
          <p:cNvPr id="12292" name="內容版面配置區 5"/>
          <p:cNvGraphicFramePr>
            <a:graphicFrameLocks noGrp="1" noChangeAspect="1"/>
          </p:cNvGraphicFramePr>
          <p:nvPr>
            <p:ph idx="1"/>
          </p:nvPr>
        </p:nvGraphicFramePr>
        <p:xfrm>
          <a:off x="1352550" y="981075"/>
          <a:ext cx="6465888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文件" r:id="rId3" imgW="5271734" imgH="4340364" progId="Word.Document.12">
                  <p:embed/>
                </p:oleObj>
              </mc:Choice>
              <mc:Fallback>
                <p:oleObj name="文件" r:id="rId3" imgW="5271734" imgH="4340364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981075"/>
                        <a:ext cx="6465888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6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一、系統簡介</a:t>
            </a:r>
            <a:r>
              <a:rPr lang="en-US" altLang="zh-TW" dirty="0"/>
              <a:t>-</a:t>
            </a:r>
            <a:r>
              <a:rPr lang="zh-TW" altLang="en-US" dirty="0"/>
              <a:t>介面 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29798-5718-4A7F-A442-36EDF6A8C6D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96752"/>
            <a:ext cx="8128000" cy="512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ER">
  <a:themeElements>
    <a:clrScheme name="I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NER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INER</Template>
  <TotalTime>2984</TotalTime>
  <Words>1046</Words>
  <Application>Microsoft Office PowerPoint</Application>
  <PresentationFormat>如螢幕大小 (4:3)</PresentationFormat>
  <Paragraphs>216</Paragraphs>
  <Slides>34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34</vt:i4>
      </vt:variant>
    </vt:vector>
  </HeadingPairs>
  <TitlesOfParts>
    <vt:vector size="37" baseType="lpstr">
      <vt:lpstr>INER</vt:lpstr>
      <vt:lpstr>文件</vt:lpstr>
      <vt:lpstr>Document</vt:lpstr>
      <vt:lpstr>公文線上簽核系統及 公文格式使用說明</vt:lpstr>
      <vt:lpstr>簡報大綱</vt:lpstr>
      <vt:lpstr>一、公文處理流程說明-1</vt:lpstr>
      <vt:lpstr>PowerPoint 簡報</vt:lpstr>
      <vt:lpstr>PowerPoint 簡報</vt:lpstr>
      <vt:lpstr>二、系統簡介-位置</vt:lpstr>
      <vt:lpstr>二、系統簡介-登入</vt:lpstr>
      <vt:lpstr>二、系統簡介-登入</vt:lpstr>
      <vt:lpstr>一、系統簡介-介面 </vt:lpstr>
      <vt:lpstr>一、系統簡介-介面 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二、系統簡介-創簽稿</vt:lpstr>
      <vt:lpstr>二、系統簡介-函覆</vt:lpstr>
      <vt:lpstr>二、系統簡介-函覆</vt:lpstr>
      <vt:lpstr>二、系統簡介-函覆</vt:lpstr>
      <vt:lpstr>二、系統簡介-函覆</vt:lpstr>
      <vt:lpstr>二、系統簡介-憑證</vt:lpstr>
      <vt:lpstr>二、系統簡介-憑證</vt:lpstr>
      <vt:lpstr>三、常用公文格式-函稿</vt:lpstr>
      <vt:lpstr>三、常用公文格式-書函稿</vt:lpstr>
      <vt:lpstr>三、常用公文格式-簽</vt:lpstr>
      <vt:lpstr>三、常用公文格式-便簽</vt:lpstr>
      <vt:lpstr>三、常用公文格式-紙本核章</vt:lpstr>
      <vt:lpstr>三、常用公文格式-紙本核章</vt:lpstr>
      <vt:lpstr>四、遇問題如何解決</vt:lpstr>
      <vt:lpstr>PowerPoint 簡報</vt:lpstr>
      <vt:lpstr>附表一、憑證註冊</vt:lpstr>
      <vt:lpstr>附表二 、操作手冊</vt:lpstr>
      <vt:lpstr>附表三、創稿注意事項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i7041_張景嵐</dc:creator>
  <cp:lastModifiedBy>李素鳳</cp:lastModifiedBy>
  <cp:revision>205</cp:revision>
  <cp:lastPrinted>2012-09-24T05:38:19Z</cp:lastPrinted>
  <dcterms:created xsi:type="dcterms:W3CDTF">2008-11-27T06:37:11Z</dcterms:created>
  <dcterms:modified xsi:type="dcterms:W3CDTF">2015-03-30T03:22:19Z</dcterms:modified>
</cp:coreProperties>
</file>